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3.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4.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 id="2147483691" r:id="rId2"/>
    <p:sldMasterId id="2147483694" r:id="rId3"/>
    <p:sldMasterId id="2147483697" r:id="rId4"/>
    <p:sldMasterId id="2147483802" r:id="rId5"/>
  </p:sldMasterIdLst>
  <p:notesMasterIdLst>
    <p:notesMasterId r:id="rId33"/>
  </p:notesMasterIdLst>
  <p:sldIdLst>
    <p:sldId id="256" r:id="rId6"/>
    <p:sldId id="264" r:id="rId7"/>
    <p:sldId id="268" r:id="rId8"/>
    <p:sldId id="265" r:id="rId9"/>
    <p:sldId id="266" r:id="rId10"/>
    <p:sldId id="267" r:id="rId11"/>
    <p:sldId id="269" r:id="rId12"/>
    <p:sldId id="270" r:id="rId13"/>
    <p:sldId id="271" r:id="rId14"/>
    <p:sldId id="272" r:id="rId15"/>
    <p:sldId id="273" r:id="rId16"/>
    <p:sldId id="274" r:id="rId17"/>
    <p:sldId id="276" r:id="rId18"/>
    <p:sldId id="277" r:id="rId19"/>
    <p:sldId id="278" r:id="rId20"/>
    <p:sldId id="279" r:id="rId21"/>
    <p:sldId id="280" r:id="rId22"/>
    <p:sldId id="281" r:id="rId23"/>
    <p:sldId id="282" r:id="rId24"/>
    <p:sldId id="283" r:id="rId25"/>
    <p:sldId id="284" r:id="rId26"/>
    <p:sldId id="285" r:id="rId27"/>
    <p:sldId id="286" r:id="rId28"/>
    <p:sldId id="287" r:id="rId29"/>
    <p:sldId id="288" r:id="rId30"/>
    <p:sldId id="289" r:id="rId31"/>
    <p:sldId id="290"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9015" autoAdjust="0"/>
  </p:normalViewPr>
  <p:slideViewPr>
    <p:cSldViewPr snapToGrid="0">
      <p:cViewPr varScale="1">
        <p:scale>
          <a:sx n="60" d="100"/>
          <a:sy n="60" d="100"/>
        </p:scale>
        <p:origin x="72" y="7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slideMaster" Target="slideMasters/slideMaster3.xml"/><Relationship Id="rId21" Type="http://schemas.openxmlformats.org/officeDocument/2006/relationships/slide" Target="slides/slide16.xml"/><Relationship Id="rId34"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jpg>
</file>

<file path=ppt/media/image20.jpeg>
</file>

<file path=ppt/media/image3.png>
</file>

<file path=ppt/media/image4.jpg>
</file>

<file path=ppt/media/image5.png>
</file>

<file path=ppt/media/image6.pn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96E725-43BB-40B5-ACAF-E5BCE2C96788}" type="datetimeFigureOut">
              <a:rPr lang="en-US" smtClean="0"/>
              <a:t>1/27/2022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4645CF-4312-4EE4-B68C-617F27E00938}" type="slidenum">
              <a:rPr lang="en-US" smtClean="0"/>
              <a:t>‹#›</a:t>
            </a:fld>
            <a:endParaRPr lang="en-US"/>
          </a:p>
        </p:txBody>
      </p:sp>
    </p:spTree>
    <p:extLst>
      <p:ext uri="{BB962C8B-B14F-4D97-AF65-F5344CB8AC3E}">
        <p14:creationId xmlns:p14="http://schemas.microsoft.com/office/powerpoint/2010/main" val="9728155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vgchartz.com/gamedb/"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github.com/huertaj2/vgchartzScrape/blob/master/vgchartzfull.py" TargetMode="Externa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vgchartz.com/gamedb/"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github.com/huertaj2/vgchartzScrape/blob/master/vgchartzfull.py"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vgchartz.com/gamedb/"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github.com/huertaj2/vgchartzScrape/blob/master/vgchartzfull.py"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vgchartz.com/gamedb/"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github.com/huertaj2/vgchartzScrape/blob/master/vgchartzfull.py"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vgchartz.com/gamedb/"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github.com/huertaj2/vgchartzScrape/blob/master/vgchartzfull.py"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1</a:t>
            </a:fld>
            <a:endParaRPr lang="en-US"/>
          </a:p>
        </p:txBody>
      </p:sp>
    </p:spTree>
    <p:extLst>
      <p:ext uri="{BB962C8B-B14F-4D97-AF65-F5344CB8AC3E}">
        <p14:creationId xmlns:p14="http://schemas.microsoft.com/office/powerpoint/2010/main" val="35228759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of this was fairly standard</a:t>
            </a:r>
          </a:p>
        </p:txBody>
      </p:sp>
      <p:sp>
        <p:nvSpPr>
          <p:cNvPr id="4" name="Slide Number Placeholder 3"/>
          <p:cNvSpPr>
            <a:spLocks noGrp="1"/>
          </p:cNvSpPr>
          <p:nvPr>
            <p:ph type="sldNum" sz="quarter" idx="5"/>
          </p:nvPr>
        </p:nvSpPr>
        <p:spPr/>
        <p:txBody>
          <a:bodyPr/>
          <a:lstStyle/>
          <a:p>
            <a:fld id="{274645CF-4312-4EE4-B68C-617F27E00938}" type="slidenum">
              <a:rPr lang="en-US" smtClean="0"/>
              <a:t>10</a:t>
            </a:fld>
            <a:endParaRPr lang="en-US"/>
          </a:p>
        </p:txBody>
      </p:sp>
    </p:spTree>
    <p:extLst>
      <p:ext uri="{BB962C8B-B14F-4D97-AF65-F5344CB8AC3E}">
        <p14:creationId xmlns:p14="http://schemas.microsoft.com/office/powerpoint/2010/main" val="19309562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Sample sizes for these groups varied – the Sports/Racing group from 2005 had just over 200 entries, and the group for 2015 only had about 80</a:t>
            </a:r>
          </a:p>
          <a:p>
            <a:r>
              <a:rPr lang="en-US" dirty="0"/>
              <a:t>Both groups were internally consistent</a:t>
            </a:r>
          </a:p>
          <a:p>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11</a:t>
            </a:fld>
            <a:endParaRPr lang="en-US"/>
          </a:p>
        </p:txBody>
      </p:sp>
    </p:spTree>
    <p:extLst>
      <p:ext uri="{BB962C8B-B14F-4D97-AF65-F5344CB8AC3E}">
        <p14:creationId xmlns:p14="http://schemas.microsoft.com/office/powerpoint/2010/main" val="39931200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Null Hypothesis holds true, here. </a:t>
            </a:r>
          </a:p>
          <a:p>
            <a:r>
              <a:rPr lang="en-US" dirty="0"/>
              <a:t>Further exploration of this?</a:t>
            </a:r>
          </a:p>
          <a:p>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12</a:t>
            </a:fld>
            <a:endParaRPr lang="en-US"/>
          </a:p>
        </p:txBody>
      </p:sp>
    </p:spTree>
    <p:extLst>
      <p:ext uri="{BB962C8B-B14F-4D97-AF65-F5344CB8AC3E}">
        <p14:creationId xmlns:p14="http://schemas.microsoft.com/office/powerpoint/2010/main" val="15498928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5D5D5"/>
                </a:solidFill>
                <a:effectLst/>
                <a:latin typeface="Roboto" panose="02000000000000000000" pitchFamily="2" charset="0"/>
              </a:rPr>
              <a:t>If we look at bar plots for all of the years of sports/racing sales between our selected years, we can see that there is a great deal of variance but no obvious trend. Most years have a great deal of overlap in the standard confidence interval. To further examine any trends for this time period we can look at another graph.</a:t>
            </a:r>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13</a:t>
            </a:fld>
            <a:endParaRPr lang="en-US"/>
          </a:p>
        </p:txBody>
      </p:sp>
    </p:spTree>
    <p:extLst>
      <p:ext uri="{BB962C8B-B14F-4D97-AF65-F5344CB8AC3E}">
        <p14:creationId xmlns:p14="http://schemas.microsoft.com/office/powerpoint/2010/main" val="36862335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5D5D5"/>
                </a:solidFill>
                <a:effectLst/>
                <a:latin typeface="Roboto" panose="02000000000000000000" pitchFamily="2" charset="0"/>
              </a:rPr>
              <a:t>Endpoints this were tweaked slightly to maintain a cleaner line. Now we can see a certain ebb and flow of sales without there being any particular trend.</a:t>
            </a:r>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14</a:t>
            </a:fld>
            <a:endParaRPr lang="en-US"/>
          </a:p>
        </p:txBody>
      </p:sp>
    </p:spTree>
    <p:extLst>
      <p:ext uri="{BB962C8B-B14F-4D97-AF65-F5344CB8AC3E}">
        <p14:creationId xmlns:p14="http://schemas.microsoft.com/office/powerpoint/2010/main" val="19740314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Part of the reason I based the analysis around these particular years is that Minecraft, which proved to be a formative PC game, was released in 2011 and based on the scope of </a:t>
            </a:r>
            <a:r>
              <a:rPr lang="en-US" dirty="0" err="1"/>
              <a:t>vgchartz</a:t>
            </a:r>
            <a:r>
              <a:rPr lang="en-US" dirty="0"/>
              <a:t>’ data, that seemed  like a solid place to start.</a:t>
            </a:r>
          </a:p>
          <a:p>
            <a:endParaRPr lang="en-US" dirty="0"/>
          </a:p>
          <a:p>
            <a:r>
              <a:rPr lang="en-US" dirty="0"/>
              <a:t>We have about 80 results for games released in 2008 and 60 for the year 2012.</a:t>
            </a:r>
          </a:p>
          <a:p>
            <a:r>
              <a:rPr lang="en-US" dirty="0"/>
              <a:t>Skipped A-A testing here because of the small sample size, meaning internal consistency of sales is not really necessary or expected</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15</a:t>
            </a:fld>
            <a:endParaRPr lang="en-US"/>
          </a:p>
        </p:txBody>
      </p:sp>
    </p:spTree>
    <p:extLst>
      <p:ext uri="{BB962C8B-B14F-4D97-AF65-F5344CB8AC3E}">
        <p14:creationId xmlns:p14="http://schemas.microsoft.com/office/powerpoint/2010/main" val="12581761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a correlation here. Relatively large error bars because of the small sample sizes, but certainly a statistically significant increase in sales. Now to look at the bigger picture:</a:t>
            </a:r>
          </a:p>
        </p:txBody>
      </p:sp>
      <p:sp>
        <p:nvSpPr>
          <p:cNvPr id="4" name="Slide Number Placeholder 3"/>
          <p:cNvSpPr>
            <a:spLocks noGrp="1"/>
          </p:cNvSpPr>
          <p:nvPr>
            <p:ph type="sldNum" sz="quarter" idx="5"/>
          </p:nvPr>
        </p:nvSpPr>
        <p:spPr/>
        <p:txBody>
          <a:bodyPr/>
          <a:lstStyle/>
          <a:p>
            <a:fld id="{274645CF-4312-4EE4-B68C-617F27E00938}" type="slidenum">
              <a:rPr lang="en-US" smtClean="0"/>
              <a:t>16</a:t>
            </a:fld>
            <a:endParaRPr lang="en-US"/>
          </a:p>
        </p:txBody>
      </p:sp>
    </p:spTree>
    <p:extLst>
      <p:ext uri="{BB962C8B-B14F-4D97-AF65-F5344CB8AC3E}">
        <p14:creationId xmlns:p14="http://schemas.microsoft.com/office/powerpoint/2010/main" val="11066094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5D5D5"/>
                </a:solidFill>
                <a:effectLst/>
                <a:latin typeface="Roboto" panose="02000000000000000000" pitchFamily="2" charset="0"/>
              </a:rPr>
              <a:t>A line plot will help us take another look at this data:</a:t>
            </a:r>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17</a:t>
            </a:fld>
            <a:endParaRPr lang="en-US"/>
          </a:p>
        </p:txBody>
      </p:sp>
    </p:spTree>
    <p:extLst>
      <p:ext uri="{BB962C8B-B14F-4D97-AF65-F5344CB8AC3E}">
        <p14:creationId xmlns:p14="http://schemas.microsoft.com/office/powerpoint/2010/main" val="41447057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the Y scale here is different than the sports game analysis, as PC gaming is a relatively smaller market when you segment by platform. </a:t>
            </a:r>
            <a:r>
              <a:rPr lang="en-US" b="0" i="0" dirty="0">
                <a:solidFill>
                  <a:srgbClr val="D5D5D5"/>
                </a:solidFill>
                <a:effectLst/>
                <a:latin typeface="Roboto" panose="02000000000000000000" pitchFamily="2" charset="0"/>
              </a:rPr>
              <a:t>Now we can visualize the rise in PC gaming that peaked around 2012.</a:t>
            </a:r>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18</a:t>
            </a:fld>
            <a:endParaRPr lang="en-US"/>
          </a:p>
        </p:txBody>
      </p:sp>
    </p:spTree>
    <p:extLst>
      <p:ext uri="{BB962C8B-B14F-4D97-AF65-F5344CB8AC3E}">
        <p14:creationId xmlns:p14="http://schemas.microsoft.com/office/powerpoint/2010/main" val="34968978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Part of the reason I based the analysis around these particular years is that Minecraft, which proved to be a formative PC game, was released in 2011 and based on the scope of </a:t>
            </a:r>
            <a:r>
              <a:rPr lang="en-US" dirty="0" err="1"/>
              <a:t>vgchartz</a:t>
            </a:r>
            <a:r>
              <a:rPr lang="en-US" dirty="0"/>
              <a:t>’ data, that seemed  like a solid place to start.</a:t>
            </a:r>
          </a:p>
          <a:p>
            <a:endParaRPr lang="en-US" dirty="0"/>
          </a:p>
          <a:p>
            <a:r>
              <a:rPr lang="en-US" dirty="0"/>
              <a:t>We have about 80 results for games released in 2008 and 60 for the year 2012.</a:t>
            </a:r>
          </a:p>
          <a:p>
            <a:r>
              <a:rPr lang="en-US" dirty="0"/>
              <a:t>Skipped A-A testing here because of the small sample size, meaning internal consistency of sales is not really necessary or expected</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19</a:t>
            </a:fld>
            <a:endParaRPr lang="en-US"/>
          </a:p>
        </p:txBody>
      </p:sp>
    </p:spTree>
    <p:extLst>
      <p:ext uri="{BB962C8B-B14F-4D97-AF65-F5344CB8AC3E}">
        <p14:creationId xmlns:p14="http://schemas.microsoft.com/office/powerpoint/2010/main" val="42132709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Times New Roman" panose="02020603050405020304" pitchFamily="18" charset="0"/>
              </a:rPr>
              <a:t>For my final Capstone project, I intend to pull out interesting and relevant trends from a large dataset on video game sales. </a:t>
            </a:r>
          </a:p>
          <a:p>
            <a:pPr rtl="0">
              <a:spcBef>
                <a:spcPts val="0"/>
              </a:spcBef>
              <a:spcAft>
                <a:spcPts val="0"/>
              </a:spcAft>
            </a:pPr>
            <a:endParaRPr lang="en-US" b="0" dirty="0">
              <a:effectLst/>
            </a:endParaRPr>
          </a:p>
          <a:p>
            <a:pPr rtl="0">
              <a:spcBef>
                <a:spcPts val="0"/>
              </a:spcBef>
              <a:spcAft>
                <a:spcPts val="0"/>
              </a:spcAft>
            </a:pPr>
            <a:r>
              <a:rPr lang="en-US" sz="1800" b="0" i="0" u="none" strike="noStrike" dirty="0">
                <a:solidFill>
                  <a:srgbClr val="000000"/>
                </a:solidFill>
                <a:effectLst/>
                <a:latin typeface="Times New Roman" panose="02020603050405020304" pitchFamily="18" charset="0"/>
              </a:rPr>
              <a:t>This dataset pulls from </a:t>
            </a:r>
            <a:r>
              <a:rPr lang="en-US" sz="1800" b="0" i="0" u="sng" strike="noStrike" dirty="0">
                <a:solidFill>
                  <a:srgbClr val="1155CC"/>
                </a:solidFill>
                <a:effectLst/>
                <a:latin typeface="Times New Roman" panose="02020603050405020304" pitchFamily="18" charset="0"/>
                <a:hlinkClick r:id="rId3"/>
              </a:rPr>
              <a:t>vgchartz.com</a:t>
            </a:r>
            <a:r>
              <a:rPr lang="en-US" sz="1800" b="0" i="0" u="none" strike="noStrike" dirty="0">
                <a:solidFill>
                  <a:srgbClr val="000000"/>
                </a:solidFill>
                <a:effectLst/>
                <a:latin typeface="Times New Roman" panose="02020603050405020304" pitchFamily="18" charset="0"/>
              </a:rPr>
              <a:t>, which is a relatively small company that aggregates public sale data for video games all over the world to project overall sales. Because their methodologies are not public and because they are making projections, their data will never be 100% reliable. However, since their projections are large in scope and cover the entire industry, their dataset is more complete than any official manufacturer data. For our purposes, in pulling out interesting trends and finding correlations, accuracy will not be an issue.</a:t>
            </a:r>
            <a:endParaRPr lang="en-US" b="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br>
              <a:rPr lang="en-US" dirty="0"/>
            </a:br>
            <a:r>
              <a:rPr lang="en-US" sz="1000" b="0" i="0" u="none" strike="noStrike" dirty="0">
                <a:solidFill>
                  <a:srgbClr val="000000"/>
                </a:solidFill>
                <a:effectLst/>
                <a:latin typeface="Times New Roman" panose="02020603050405020304" pitchFamily="18" charset="0"/>
              </a:rPr>
              <a:t>While I initially found this dataset on Kaggle, it was created via this </a:t>
            </a:r>
            <a:r>
              <a:rPr lang="en-US" sz="1000" b="0" i="0" u="sng" strike="noStrike" dirty="0" err="1">
                <a:solidFill>
                  <a:srgbClr val="1155CC"/>
                </a:solidFill>
                <a:effectLst/>
                <a:latin typeface="Times New Roman" panose="02020603050405020304" pitchFamily="18" charset="0"/>
                <a:hlinkClick r:id="rId4"/>
              </a:rPr>
              <a:t>Github</a:t>
            </a:r>
            <a:r>
              <a:rPr lang="en-US" sz="1000" b="0" i="0" u="none" strike="noStrike" dirty="0">
                <a:solidFill>
                  <a:srgbClr val="000000"/>
                </a:solidFill>
                <a:effectLst/>
                <a:latin typeface="Times New Roman" panose="02020603050405020304" pitchFamily="18" charset="0"/>
              </a:rPr>
              <a:t> script. </a:t>
            </a:r>
            <a:r>
              <a:rPr lang="en-US" sz="1200" b="0" i="0" dirty="0">
                <a:solidFill>
                  <a:srgbClr val="D5D5D5"/>
                </a:solidFill>
                <a:effectLst/>
                <a:latin typeface="Roboto" panose="020B0604020202020204" pitchFamily="2" charset="0"/>
              </a:rPr>
              <a:t>Because the format of the date on </a:t>
            </a:r>
            <a:r>
              <a:rPr lang="en-US" sz="1200" b="0" i="0" dirty="0" err="1">
                <a:solidFill>
                  <a:srgbClr val="D5D5D5"/>
                </a:solidFill>
                <a:effectLst/>
                <a:latin typeface="Roboto" panose="020B0604020202020204" pitchFamily="2" charset="0"/>
              </a:rPr>
              <a:t>vgcharts</a:t>
            </a:r>
            <a:r>
              <a:rPr lang="en-US" sz="1200" b="0" i="0" dirty="0">
                <a:solidFill>
                  <a:srgbClr val="D5D5D5"/>
                </a:solidFill>
                <a:effectLst/>
                <a:latin typeface="Roboto" panose="020B0604020202020204" pitchFamily="2" charset="0"/>
              </a:rPr>
              <a:t> is e.g. "25th Jun 89", I had to do some parsing and cleaning to get it into a machine-readable state. I edited lines 84 through 104 as well as a few small other changes.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solidFill>
                <a:srgbClr val="D5D5D5"/>
              </a:solidFill>
              <a:effectLst/>
              <a:latin typeface="Roboto" panose="020B0604020202020204" pitchFamily="2" charset="0"/>
            </a:endParaRPr>
          </a:p>
          <a:p>
            <a:pPr algn="l"/>
            <a:r>
              <a:rPr lang="en-US" b="0" i="0" dirty="0">
                <a:solidFill>
                  <a:srgbClr val="D5D5D5"/>
                </a:solidFill>
                <a:effectLst/>
                <a:latin typeface="Roboto" panose="02000000000000000000" pitchFamily="2" charset="0"/>
              </a:rPr>
              <a:t>After I reworked this section of code, of course, I discovered more fundamental issues with the data source. The website has changed formats over the years since this scraper was first written, and SSL (encrypted browsing) has become the norm. I spent a significant amount of time experimenting with the scraper and working on </a:t>
            </a:r>
            <a:r>
              <a:rPr lang="en-US" b="0" i="0" dirty="0" err="1">
                <a:solidFill>
                  <a:srgbClr val="D5D5D5"/>
                </a:solidFill>
                <a:effectLst/>
                <a:latin typeface="Roboto" panose="02000000000000000000" pitchFamily="2" charset="0"/>
              </a:rPr>
              <a:t>github</a:t>
            </a:r>
            <a:r>
              <a:rPr lang="en-US" b="0" i="0" dirty="0">
                <a:solidFill>
                  <a:srgbClr val="D5D5D5"/>
                </a:solidFill>
                <a:effectLst/>
                <a:latin typeface="Roboto" panose="02000000000000000000" pitchFamily="2" charset="0"/>
              </a:rPr>
              <a:t> to find other forks that had fixed problems that cropped up.</a:t>
            </a:r>
          </a:p>
          <a:p>
            <a:pPr algn="l"/>
            <a:r>
              <a:rPr lang="en-US" b="0" i="0" dirty="0">
                <a:solidFill>
                  <a:srgbClr val="D5D5D5"/>
                </a:solidFill>
                <a:effectLst/>
                <a:latin typeface="Roboto" panose="02000000000000000000" pitchFamily="2" charset="0"/>
              </a:rPr>
              <a:t>As part of this process, I discovered that </a:t>
            </a:r>
            <a:r>
              <a:rPr lang="en-US" b="0" i="0" dirty="0" err="1">
                <a:solidFill>
                  <a:srgbClr val="D5D5D5"/>
                </a:solidFill>
                <a:effectLst/>
                <a:latin typeface="Roboto" panose="02000000000000000000" pitchFamily="2" charset="0"/>
              </a:rPr>
              <a:t>vgchartz</a:t>
            </a:r>
            <a:r>
              <a:rPr lang="en-US" b="0" i="0" dirty="0">
                <a:solidFill>
                  <a:srgbClr val="D5D5D5"/>
                </a:solidFill>
                <a:effectLst/>
                <a:latin typeface="Roboto" panose="02000000000000000000" pitchFamily="2" charset="0"/>
              </a:rPr>
              <a:t> stopped making software sales estimates as of 2018. As a result, I have decided to change the scope of this project slightly. Rather than focus on pandemic-related sales changes, I am going to focus on other trends.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solidFill>
                <a:srgbClr val="D5D5D5"/>
              </a:solidFill>
              <a:effectLst/>
              <a:latin typeface="Roboto" panose="020B0604020202020204" pitchFamily="2" charset="0"/>
            </a:endParaRPr>
          </a:p>
          <a:p>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2</a:t>
            </a:fld>
            <a:endParaRPr lang="en-US"/>
          </a:p>
        </p:txBody>
      </p:sp>
    </p:spTree>
    <p:extLst>
      <p:ext uri="{BB962C8B-B14F-4D97-AF65-F5344CB8AC3E}">
        <p14:creationId xmlns:p14="http://schemas.microsoft.com/office/powerpoint/2010/main" val="17775450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5D5D5"/>
                </a:solidFill>
                <a:effectLst/>
                <a:latin typeface="Roboto" panose="02000000000000000000" pitchFamily="2" charset="0"/>
              </a:rPr>
              <a:t>As we can see, there is a significant difference in these two groupings. Let's look at some visualizations to get a better idea of the difference.</a:t>
            </a:r>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20</a:t>
            </a:fld>
            <a:endParaRPr lang="en-US"/>
          </a:p>
        </p:txBody>
      </p:sp>
    </p:spTree>
    <p:extLst>
      <p:ext uri="{BB962C8B-B14F-4D97-AF65-F5344CB8AC3E}">
        <p14:creationId xmlns:p14="http://schemas.microsoft.com/office/powerpoint/2010/main" val="31056249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5D5D5"/>
                </a:solidFill>
                <a:effectLst/>
                <a:latin typeface="Roboto" panose="02000000000000000000" pitchFamily="2" charset="0"/>
              </a:rPr>
              <a:t>This provides some very useful information, in that we can see an uptick in PC gaming around 2012 (which was when many blockbuster PC games were released), and a separate peak in non-PC gaming in 2013. Some of the reduction in numbers towards the end of this time period could actually be ascribed to digital-only sales, as </a:t>
            </a:r>
            <a:r>
              <a:rPr lang="en-US" b="0" i="0" dirty="0" err="1">
                <a:solidFill>
                  <a:srgbClr val="D5D5D5"/>
                </a:solidFill>
                <a:effectLst/>
                <a:latin typeface="Roboto" panose="02000000000000000000" pitchFamily="2" charset="0"/>
              </a:rPr>
              <a:t>vgchartz</a:t>
            </a:r>
            <a:r>
              <a:rPr lang="en-US" b="0" i="0" dirty="0">
                <a:solidFill>
                  <a:srgbClr val="D5D5D5"/>
                </a:solidFill>
                <a:effectLst/>
                <a:latin typeface="Roboto" panose="02000000000000000000" pitchFamily="2" charset="0"/>
              </a:rPr>
              <a:t> has stated they had difficulty making estimates for those sales. This may be easier to visualize in a line graph or a histogram:</a:t>
            </a:r>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21</a:t>
            </a:fld>
            <a:endParaRPr lang="en-US"/>
          </a:p>
        </p:txBody>
      </p:sp>
    </p:spTree>
    <p:extLst>
      <p:ext uri="{BB962C8B-B14F-4D97-AF65-F5344CB8AC3E}">
        <p14:creationId xmlns:p14="http://schemas.microsoft.com/office/powerpoint/2010/main" val="32083533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5D5D5"/>
                </a:solidFill>
                <a:effectLst/>
                <a:latin typeface="Roboto" panose="02000000000000000000" pitchFamily="2" charset="0"/>
              </a:rPr>
              <a:t>We can see a definite dip approaching the end of the dataset, which we can attribute, again, to </a:t>
            </a:r>
            <a:r>
              <a:rPr lang="en-US" b="0" i="0" dirty="0" err="1">
                <a:solidFill>
                  <a:srgbClr val="D5D5D5"/>
                </a:solidFill>
                <a:effectLst/>
                <a:latin typeface="Roboto" panose="02000000000000000000" pitchFamily="2" charset="0"/>
              </a:rPr>
              <a:t>vgchartz's</a:t>
            </a:r>
            <a:r>
              <a:rPr lang="en-US" b="0" i="0" dirty="0">
                <a:solidFill>
                  <a:srgbClr val="D5D5D5"/>
                </a:solidFill>
                <a:effectLst/>
                <a:latin typeface="Roboto" panose="02000000000000000000" pitchFamily="2" charset="0"/>
              </a:rPr>
              <a:t> difficulty in estimating digital sales. That being said, the trends we noticed in our 2005-2015 range still hold. </a:t>
            </a:r>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22</a:t>
            </a:fld>
            <a:endParaRPr lang="en-US"/>
          </a:p>
        </p:txBody>
      </p:sp>
    </p:spTree>
    <p:extLst>
      <p:ext uri="{BB962C8B-B14F-4D97-AF65-F5344CB8AC3E}">
        <p14:creationId xmlns:p14="http://schemas.microsoft.com/office/powerpoint/2010/main" val="18826156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5D5D5"/>
                </a:solidFill>
                <a:effectLst/>
                <a:latin typeface="Roboto" panose="02000000000000000000" pitchFamily="2" charset="0"/>
              </a:rPr>
              <a:t>We can see a definite dip approaching the end of the dataset, which we can attribute, again, to </a:t>
            </a:r>
            <a:r>
              <a:rPr lang="en-US" b="0" i="0" dirty="0" err="1">
                <a:solidFill>
                  <a:srgbClr val="D5D5D5"/>
                </a:solidFill>
                <a:effectLst/>
                <a:latin typeface="Roboto" panose="02000000000000000000" pitchFamily="2" charset="0"/>
              </a:rPr>
              <a:t>vgchartz's</a:t>
            </a:r>
            <a:r>
              <a:rPr lang="en-US" b="0" i="0" dirty="0">
                <a:solidFill>
                  <a:srgbClr val="D5D5D5"/>
                </a:solidFill>
                <a:effectLst/>
                <a:latin typeface="Roboto" panose="02000000000000000000" pitchFamily="2" charset="0"/>
              </a:rPr>
              <a:t> difficulty in estimating digital sales. That being said, the trends we noticed in our 2005-2015 range still hold. Interestingly, we can see from the histogram that there are a vastly larger number of different console games being sold, which tells us there isn't as much variety in the PC gaming world (and that games in the PC world quite possibly have greater individual sales, which could be a matter of price or of volume - something beyond the scope of this analysis).</a:t>
            </a:r>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23</a:t>
            </a:fld>
            <a:endParaRPr lang="en-US"/>
          </a:p>
        </p:txBody>
      </p:sp>
    </p:spTree>
    <p:extLst>
      <p:ext uri="{BB962C8B-B14F-4D97-AF65-F5344CB8AC3E}">
        <p14:creationId xmlns:p14="http://schemas.microsoft.com/office/powerpoint/2010/main" val="2752049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5D5D5"/>
                </a:solidFill>
                <a:effectLst/>
                <a:latin typeface="Roboto" panose="02000000000000000000" pitchFamily="2" charset="0"/>
              </a:rPr>
              <a:t>This analysis was a great learning experience, in terms of starting at the very beginning of understanding where a dataset comes from, the difficulties of organizing and creating the dataset, as well as the actual analysis. We pulled out some interesting trends in terms of year-to-year sales, genre, and platform, which would prove useful to executives trying to make decisions for their game companies. Based on this data, I would urge companies to explore the possibility of increasing the games released for PC, as we see there is a dearth of variety in PC games even though the platform itself is robust and versatile. (And, indeed, in 2021 and 2022 more publishers have begun to release games for the PC!) I also would urge publishers to share more of their real-world sales data for the benefit of consumers and all companies, as projecting analysis these days can be extremely difficult without physical sales to track. I would be curious to integrate more complete data from 2018-present into this dataset, but for now these results will stand on their own.</a:t>
            </a:r>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24</a:t>
            </a:fld>
            <a:endParaRPr lang="en-US"/>
          </a:p>
        </p:txBody>
      </p:sp>
    </p:spTree>
    <p:extLst>
      <p:ext uri="{BB962C8B-B14F-4D97-AF65-F5344CB8AC3E}">
        <p14:creationId xmlns:p14="http://schemas.microsoft.com/office/powerpoint/2010/main" val="20026151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5D5D5"/>
                </a:solidFill>
                <a:effectLst/>
                <a:latin typeface="Roboto" panose="02000000000000000000" pitchFamily="2" charset="0"/>
              </a:rPr>
              <a:t>This analysis was a great learning experience, in terms of starting at the very beginning of understanding where a dataset comes from, the difficulties of organizing and creating the dataset, as well as the actual analysis. We pulled out some interesting trends in terms of year-to-year sales, genre, and platform, which would prove useful to executives trying to make decisions for their game companies. Based on this data, I would urge companies to explore the possibility of increasing the games released for PC, as we see there is a dearth of variety in PC games even though the platform itself is robust and versatile. (And, indeed, in 2021 and 2022 more publishers have begun to release games for the PC!) I also would urge publishers to share more of their real-world sales data for the benefit of consumers and all companies, as projecting analysis these days can be extremely difficult without physical sales to track. I would be curious to integrate more complete data from 2018-present into this dataset, but for now these results will stand on their own.</a:t>
            </a:r>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25</a:t>
            </a:fld>
            <a:endParaRPr lang="en-US"/>
          </a:p>
        </p:txBody>
      </p:sp>
    </p:spTree>
    <p:extLst>
      <p:ext uri="{BB962C8B-B14F-4D97-AF65-F5344CB8AC3E}">
        <p14:creationId xmlns:p14="http://schemas.microsoft.com/office/powerpoint/2010/main" val="129953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5D5D5"/>
                </a:solidFill>
                <a:effectLst/>
                <a:latin typeface="Roboto" panose="02000000000000000000" pitchFamily="2" charset="0"/>
              </a:rPr>
              <a:t>One final note: I assigned discrete variables to most of the graphs and t-test results of this report. The intention is to format this Python project in such a way to produce a completed document, for use in non-</a:t>
            </a:r>
            <a:r>
              <a:rPr lang="en-US" b="0" i="0" dirty="0" err="1">
                <a:solidFill>
                  <a:srgbClr val="D5D5D5"/>
                </a:solidFill>
                <a:effectLst/>
                <a:latin typeface="Roboto" panose="02000000000000000000" pitchFamily="2" charset="0"/>
              </a:rPr>
              <a:t>Jupyter</a:t>
            </a:r>
            <a:r>
              <a:rPr lang="en-US" b="0" i="0" dirty="0">
                <a:solidFill>
                  <a:srgbClr val="D5D5D5"/>
                </a:solidFill>
                <a:effectLst/>
                <a:latin typeface="Roboto" panose="02000000000000000000" pitchFamily="2" charset="0"/>
              </a:rPr>
              <a:t> formats. I intend to implement this feature when I share a version of this project on Git, but I am not including it in this version.</a:t>
            </a:r>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26</a:t>
            </a:fld>
            <a:endParaRPr lang="en-US"/>
          </a:p>
        </p:txBody>
      </p:sp>
    </p:spTree>
    <p:extLst>
      <p:ext uri="{BB962C8B-B14F-4D97-AF65-F5344CB8AC3E}">
        <p14:creationId xmlns:p14="http://schemas.microsoft.com/office/powerpoint/2010/main" val="187063900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me know if you have any questions or </a:t>
            </a:r>
            <a:r>
              <a:rPr lang="en-US"/>
              <a:t>want clarification!</a:t>
            </a:r>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27</a:t>
            </a:fld>
            <a:endParaRPr lang="en-US"/>
          </a:p>
        </p:txBody>
      </p:sp>
    </p:spTree>
    <p:extLst>
      <p:ext uri="{BB962C8B-B14F-4D97-AF65-F5344CB8AC3E}">
        <p14:creationId xmlns:p14="http://schemas.microsoft.com/office/powerpoint/2010/main" val="13801745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Times New Roman" panose="02020603050405020304" pitchFamily="18" charset="0"/>
              </a:rPr>
              <a:t>For my final Capstone project, I intend to pull out interesting and relevant trends from a large dataset on video game sales. </a:t>
            </a:r>
          </a:p>
          <a:p>
            <a:pPr rtl="0">
              <a:spcBef>
                <a:spcPts val="0"/>
              </a:spcBef>
              <a:spcAft>
                <a:spcPts val="0"/>
              </a:spcAft>
            </a:pPr>
            <a:endParaRPr lang="en-US" b="0" dirty="0">
              <a:effectLst/>
            </a:endParaRPr>
          </a:p>
          <a:p>
            <a:pPr rtl="0">
              <a:spcBef>
                <a:spcPts val="0"/>
              </a:spcBef>
              <a:spcAft>
                <a:spcPts val="0"/>
              </a:spcAft>
            </a:pPr>
            <a:r>
              <a:rPr lang="en-US" sz="1800" b="0" i="0" u="none" strike="noStrike" dirty="0">
                <a:solidFill>
                  <a:srgbClr val="000000"/>
                </a:solidFill>
                <a:effectLst/>
                <a:latin typeface="Times New Roman" panose="02020603050405020304" pitchFamily="18" charset="0"/>
              </a:rPr>
              <a:t>This dataset pulls from </a:t>
            </a:r>
            <a:r>
              <a:rPr lang="en-US" sz="1800" b="0" i="0" u="sng" strike="noStrike" dirty="0">
                <a:solidFill>
                  <a:srgbClr val="1155CC"/>
                </a:solidFill>
                <a:effectLst/>
                <a:latin typeface="Times New Roman" panose="02020603050405020304" pitchFamily="18" charset="0"/>
                <a:hlinkClick r:id="rId3"/>
              </a:rPr>
              <a:t>vgchartz.com</a:t>
            </a:r>
            <a:r>
              <a:rPr lang="en-US" sz="1800" b="0" i="0" u="none" strike="noStrike" dirty="0">
                <a:solidFill>
                  <a:srgbClr val="000000"/>
                </a:solidFill>
                <a:effectLst/>
                <a:latin typeface="Times New Roman" panose="02020603050405020304" pitchFamily="18" charset="0"/>
              </a:rPr>
              <a:t>, which is a relatively small company that aggregates public sale data for video games all over the world to project overall sales. Because their methodologies are not public and because they are making projections, their data will never be 100% reliable. However, since their projections are large in scope and cover the entire industry, their dataset is more complete than any official manufacturer data. For our purposes, in pulling out interesting trends and finding correlations, accuracy will not be an issue. **This data includes information on game name, platform, release year, genre,, and global sales. There are other fields, but those are the relevant ones for our purposes**</a:t>
            </a:r>
          </a:p>
          <a:p>
            <a:pPr rtl="0">
              <a:spcBef>
                <a:spcPts val="0"/>
              </a:spcBef>
              <a:spcAft>
                <a:spcPts val="0"/>
              </a:spcAft>
            </a:pPr>
            <a:endParaRPr lang="en-US" sz="1800" b="0" i="0" u="none" strike="noStrike" dirty="0">
              <a:solidFill>
                <a:srgbClr val="000000"/>
              </a:solidFill>
              <a:effectLst/>
              <a:latin typeface="Times New Roman" panose="02020603050405020304" pitchFamily="18" charset="0"/>
            </a:endParaRPr>
          </a:p>
          <a:p>
            <a:pPr rtl="0">
              <a:spcBef>
                <a:spcPts val="0"/>
              </a:spcBef>
              <a:spcAft>
                <a:spcPts val="0"/>
              </a:spcAft>
            </a:pPr>
            <a:endParaRPr lang="en-US" b="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br>
              <a:rPr lang="en-US" dirty="0"/>
            </a:br>
            <a:r>
              <a:rPr lang="en-US" sz="1000" b="0" i="0" u="none" strike="noStrike" dirty="0">
                <a:solidFill>
                  <a:srgbClr val="000000"/>
                </a:solidFill>
                <a:effectLst/>
                <a:latin typeface="Times New Roman" panose="02020603050405020304" pitchFamily="18" charset="0"/>
              </a:rPr>
              <a:t>While I initially found this dataset on Kaggle, it was created via this </a:t>
            </a:r>
            <a:r>
              <a:rPr lang="en-US" sz="1000" b="0" i="0" u="sng" strike="noStrike" dirty="0" err="1">
                <a:solidFill>
                  <a:srgbClr val="1155CC"/>
                </a:solidFill>
                <a:effectLst/>
                <a:latin typeface="Times New Roman" panose="02020603050405020304" pitchFamily="18" charset="0"/>
                <a:hlinkClick r:id="rId4"/>
              </a:rPr>
              <a:t>Github</a:t>
            </a:r>
            <a:r>
              <a:rPr lang="en-US" sz="1000" b="0" i="0" u="none" strike="noStrike" dirty="0">
                <a:solidFill>
                  <a:srgbClr val="000000"/>
                </a:solidFill>
                <a:effectLst/>
                <a:latin typeface="Times New Roman" panose="02020603050405020304" pitchFamily="18" charset="0"/>
              </a:rPr>
              <a:t> script. </a:t>
            </a:r>
            <a:r>
              <a:rPr lang="en-US" sz="1200" b="0" i="0" dirty="0">
                <a:solidFill>
                  <a:srgbClr val="D5D5D5"/>
                </a:solidFill>
                <a:effectLst/>
                <a:latin typeface="Roboto" panose="020B0604020202020204" pitchFamily="2" charset="0"/>
              </a:rPr>
              <a:t>Because the format of the date on </a:t>
            </a:r>
            <a:r>
              <a:rPr lang="en-US" sz="1200" b="0" i="0" dirty="0" err="1">
                <a:solidFill>
                  <a:srgbClr val="D5D5D5"/>
                </a:solidFill>
                <a:effectLst/>
                <a:latin typeface="Roboto" panose="020B0604020202020204" pitchFamily="2" charset="0"/>
              </a:rPr>
              <a:t>vgcharts</a:t>
            </a:r>
            <a:r>
              <a:rPr lang="en-US" sz="1200" b="0" i="0" dirty="0">
                <a:solidFill>
                  <a:srgbClr val="D5D5D5"/>
                </a:solidFill>
                <a:effectLst/>
                <a:latin typeface="Roboto" panose="020B0604020202020204" pitchFamily="2" charset="0"/>
              </a:rPr>
              <a:t> is e.g. "25th Jun 89", I had to do some parsing and cleaning to get it into a machine-readable state. I edited lines 84 through 104 as well as a few small other changes.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solidFill>
                <a:srgbClr val="D5D5D5"/>
              </a:solidFill>
              <a:effectLst/>
              <a:latin typeface="Roboto" panose="020B0604020202020204" pitchFamily="2" charset="0"/>
            </a:endParaRPr>
          </a:p>
          <a:p>
            <a:pPr algn="l"/>
            <a:r>
              <a:rPr lang="en-US" b="0" i="0" dirty="0">
                <a:solidFill>
                  <a:srgbClr val="D5D5D5"/>
                </a:solidFill>
                <a:effectLst/>
                <a:latin typeface="Roboto" panose="02000000000000000000" pitchFamily="2" charset="0"/>
              </a:rPr>
              <a:t>After I reworked this section of code, of course, I discovered more fundamental issues with the data source. The website has changed formats over the years since this scraper was first written, and SSL (encrypted browsing) has become the norm. I spent a significant amount of time experimenting with the scraper and working on </a:t>
            </a:r>
            <a:r>
              <a:rPr lang="en-US" b="0" i="0" dirty="0" err="1">
                <a:solidFill>
                  <a:srgbClr val="D5D5D5"/>
                </a:solidFill>
                <a:effectLst/>
                <a:latin typeface="Roboto" panose="02000000000000000000" pitchFamily="2" charset="0"/>
              </a:rPr>
              <a:t>github</a:t>
            </a:r>
            <a:r>
              <a:rPr lang="en-US" b="0" i="0" dirty="0">
                <a:solidFill>
                  <a:srgbClr val="D5D5D5"/>
                </a:solidFill>
                <a:effectLst/>
                <a:latin typeface="Roboto" panose="02000000000000000000" pitchFamily="2" charset="0"/>
              </a:rPr>
              <a:t> to find other forks that had fixed problems that cropped up.</a:t>
            </a:r>
          </a:p>
          <a:p>
            <a:pPr algn="l"/>
            <a:r>
              <a:rPr lang="en-US" b="0" i="0" dirty="0">
                <a:solidFill>
                  <a:srgbClr val="D5D5D5"/>
                </a:solidFill>
                <a:effectLst/>
                <a:latin typeface="Roboto" panose="02000000000000000000" pitchFamily="2" charset="0"/>
              </a:rPr>
              <a:t>As part of this process, I discovered that </a:t>
            </a:r>
            <a:r>
              <a:rPr lang="en-US" b="0" i="0" dirty="0" err="1">
                <a:solidFill>
                  <a:srgbClr val="D5D5D5"/>
                </a:solidFill>
                <a:effectLst/>
                <a:latin typeface="Roboto" panose="02000000000000000000" pitchFamily="2" charset="0"/>
              </a:rPr>
              <a:t>vgchartz</a:t>
            </a:r>
            <a:r>
              <a:rPr lang="en-US" b="0" i="0" dirty="0">
                <a:solidFill>
                  <a:srgbClr val="D5D5D5"/>
                </a:solidFill>
                <a:effectLst/>
                <a:latin typeface="Roboto" panose="02000000000000000000" pitchFamily="2" charset="0"/>
              </a:rPr>
              <a:t> stopped making software sales estimates as of 2018. As a result, I have decided to change the scope of this project slightly. Rather than focus on pandemic-related sales changes, I am going to focus on other trends.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solidFill>
                <a:srgbClr val="D5D5D5"/>
              </a:solidFill>
              <a:effectLst/>
              <a:latin typeface="Roboto" panose="020B0604020202020204" pitchFamily="2" charset="0"/>
            </a:endParaRPr>
          </a:p>
          <a:p>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3</a:t>
            </a:fld>
            <a:endParaRPr lang="en-US"/>
          </a:p>
        </p:txBody>
      </p:sp>
    </p:spTree>
    <p:extLst>
      <p:ext uri="{BB962C8B-B14F-4D97-AF65-F5344CB8AC3E}">
        <p14:creationId xmlns:p14="http://schemas.microsoft.com/office/powerpoint/2010/main" val="20764985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Times New Roman" panose="02020603050405020304" pitchFamily="18" charset="0"/>
              </a:rPr>
              <a:t>For my final Capstone project, I intend to pull out interesting and relevant trends from a large dataset on video game sales. </a:t>
            </a:r>
          </a:p>
          <a:p>
            <a:pPr rtl="0">
              <a:spcBef>
                <a:spcPts val="0"/>
              </a:spcBef>
              <a:spcAft>
                <a:spcPts val="0"/>
              </a:spcAft>
            </a:pPr>
            <a:endParaRPr lang="en-US" b="0" dirty="0">
              <a:effectLst/>
            </a:endParaRPr>
          </a:p>
          <a:p>
            <a:pPr rtl="0">
              <a:spcBef>
                <a:spcPts val="0"/>
              </a:spcBef>
              <a:spcAft>
                <a:spcPts val="0"/>
              </a:spcAft>
            </a:pPr>
            <a:r>
              <a:rPr lang="en-US" sz="1800" b="0" i="0" u="none" strike="noStrike" dirty="0">
                <a:solidFill>
                  <a:srgbClr val="000000"/>
                </a:solidFill>
                <a:effectLst/>
                <a:latin typeface="Times New Roman" panose="02020603050405020304" pitchFamily="18" charset="0"/>
              </a:rPr>
              <a:t>This dataset pulls from </a:t>
            </a:r>
            <a:r>
              <a:rPr lang="en-US" sz="1800" b="0" i="0" u="sng" strike="noStrike" dirty="0">
                <a:solidFill>
                  <a:srgbClr val="1155CC"/>
                </a:solidFill>
                <a:effectLst/>
                <a:latin typeface="Times New Roman" panose="02020603050405020304" pitchFamily="18" charset="0"/>
                <a:hlinkClick r:id="rId3"/>
              </a:rPr>
              <a:t>vgchartz.com</a:t>
            </a:r>
            <a:r>
              <a:rPr lang="en-US" sz="1800" b="0" i="0" u="none" strike="noStrike" dirty="0">
                <a:solidFill>
                  <a:srgbClr val="000000"/>
                </a:solidFill>
                <a:effectLst/>
                <a:latin typeface="Times New Roman" panose="02020603050405020304" pitchFamily="18" charset="0"/>
              </a:rPr>
              <a:t>, which is a relatively small company that aggregates public sale data for video games all over the world to project overall sales. Because their methodologies are not public and because they are making projections, their data will never be 100% reliable. However, since their projections are large in scope and cover the entire industry, their dataset is more complete than any official manufacturer data. For our purposes, in pulling out interesting trends and finding correlations, accuracy will not be an issue.</a:t>
            </a:r>
            <a:endParaRPr lang="en-US" b="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br>
              <a:rPr lang="en-US" dirty="0"/>
            </a:br>
            <a:r>
              <a:rPr lang="en-US" sz="1000" b="0" i="0" u="none" strike="noStrike" dirty="0">
                <a:solidFill>
                  <a:srgbClr val="000000"/>
                </a:solidFill>
                <a:effectLst/>
                <a:latin typeface="Times New Roman" panose="02020603050405020304" pitchFamily="18" charset="0"/>
              </a:rPr>
              <a:t>While I initially found this dataset on Kaggle, it was created via this </a:t>
            </a:r>
            <a:r>
              <a:rPr lang="en-US" sz="1000" b="0" i="0" u="sng" strike="noStrike" dirty="0" err="1">
                <a:solidFill>
                  <a:srgbClr val="1155CC"/>
                </a:solidFill>
                <a:effectLst/>
                <a:latin typeface="Times New Roman" panose="02020603050405020304" pitchFamily="18" charset="0"/>
                <a:hlinkClick r:id="rId4"/>
              </a:rPr>
              <a:t>Github</a:t>
            </a:r>
            <a:r>
              <a:rPr lang="en-US" sz="1000" b="0" i="0" u="none" strike="noStrike" dirty="0">
                <a:solidFill>
                  <a:srgbClr val="000000"/>
                </a:solidFill>
                <a:effectLst/>
                <a:latin typeface="Times New Roman" panose="02020603050405020304" pitchFamily="18" charset="0"/>
              </a:rPr>
              <a:t> script. </a:t>
            </a:r>
            <a:r>
              <a:rPr lang="en-US" sz="1200" b="0" i="0" dirty="0">
                <a:solidFill>
                  <a:srgbClr val="D5D5D5"/>
                </a:solidFill>
                <a:effectLst/>
                <a:latin typeface="Roboto" panose="020B0604020202020204" pitchFamily="2" charset="0"/>
              </a:rPr>
              <a:t>Because the format of the date on </a:t>
            </a:r>
            <a:r>
              <a:rPr lang="en-US" sz="1200" b="0" i="0" dirty="0" err="1">
                <a:solidFill>
                  <a:srgbClr val="D5D5D5"/>
                </a:solidFill>
                <a:effectLst/>
                <a:latin typeface="Roboto" panose="020B0604020202020204" pitchFamily="2" charset="0"/>
              </a:rPr>
              <a:t>vgcharts</a:t>
            </a:r>
            <a:r>
              <a:rPr lang="en-US" sz="1200" b="0" i="0" dirty="0">
                <a:solidFill>
                  <a:srgbClr val="D5D5D5"/>
                </a:solidFill>
                <a:effectLst/>
                <a:latin typeface="Roboto" panose="020B0604020202020204" pitchFamily="2" charset="0"/>
              </a:rPr>
              <a:t> is e.g. "25th Jun 89", I had to do some parsing and cleaning to get it into a machine-readable state. I edited lines 84 through 104 as well as a few small other changes.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solidFill>
                <a:srgbClr val="D5D5D5"/>
              </a:solidFill>
              <a:effectLst/>
              <a:latin typeface="Roboto" panose="020B0604020202020204" pitchFamily="2" charset="0"/>
            </a:endParaRPr>
          </a:p>
          <a:p>
            <a:pPr algn="l"/>
            <a:r>
              <a:rPr lang="en-US" b="0" i="0" dirty="0">
                <a:solidFill>
                  <a:srgbClr val="D5D5D5"/>
                </a:solidFill>
                <a:effectLst/>
                <a:latin typeface="Roboto" panose="02000000000000000000" pitchFamily="2" charset="0"/>
              </a:rPr>
              <a:t>After I reworked this section of code, of course, I discovered more fundamental issues with the data source. The website has changed formats over the years since this scraper was first written, and SSL (encrypted browsing) has become the norm. I spent a significant amount of time experimenting with the scraper and working on </a:t>
            </a:r>
            <a:r>
              <a:rPr lang="en-US" b="0" i="0" dirty="0" err="1">
                <a:solidFill>
                  <a:srgbClr val="D5D5D5"/>
                </a:solidFill>
                <a:effectLst/>
                <a:latin typeface="Roboto" panose="02000000000000000000" pitchFamily="2" charset="0"/>
              </a:rPr>
              <a:t>github</a:t>
            </a:r>
            <a:r>
              <a:rPr lang="en-US" b="0" i="0" dirty="0">
                <a:solidFill>
                  <a:srgbClr val="D5D5D5"/>
                </a:solidFill>
                <a:effectLst/>
                <a:latin typeface="Roboto" panose="02000000000000000000" pitchFamily="2" charset="0"/>
              </a:rPr>
              <a:t> to find other forks that had fixed problems that cropped up.</a:t>
            </a:r>
          </a:p>
          <a:p>
            <a:pPr algn="l"/>
            <a:r>
              <a:rPr lang="en-US" b="0" i="0" dirty="0">
                <a:solidFill>
                  <a:srgbClr val="D5D5D5"/>
                </a:solidFill>
                <a:effectLst/>
                <a:latin typeface="Roboto" panose="02000000000000000000" pitchFamily="2" charset="0"/>
              </a:rPr>
              <a:t>As part of this process, I discovered that </a:t>
            </a:r>
            <a:r>
              <a:rPr lang="en-US" b="0" i="0" dirty="0" err="1">
                <a:solidFill>
                  <a:srgbClr val="D5D5D5"/>
                </a:solidFill>
                <a:effectLst/>
                <a:latin typeface="Roboto" panose="02000000000000000000" pitchFamily="2" charset="0"/>
              </a:rPr>
              <a:t>vgchartz</a:t>
            </a:r>
            <a:r>
              <a:rPr lang="en-US" b="0" i="0" dirty="0">
                <a:solidFill>
                  <a:srgbClr val="D5D5D5"/>
                </a:solidFill>
                <a:effectLst/>
                <a:latin typeface="Roboto" panose="02000000000000000000" pitchFamily="2" charset="0"/>
              </a:rPr>
              <a:t> stopped making software sales estimates as of 2018. As a result, I have decided to change the scope of this project slightly. Rather than focus on pandemic-related sales changes, I am going to focus on other trends.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solidFill>
                <a:srgbClr val="D5D5D5"/>
              </a:solidFill>
              <a:effectLst/>
              <a:latin typeface="Roboto" panose="020B0604020202020204" pitchFamily="2" charset="0"/>
            </a:endParaRPr>
          </a:p>
          <a:p>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4</a:t>
            </a:fld>
            <a:endParaRPr lang="en-US"/>
          </a:p>
        </p:txBody>
      </p:sp>
    </p:spTree>
    <p:extLst>
      <p:ext uri="{BB962C8B-B14F-4D97-AF65-F5344CB8AC3E}">
        <p14:creationId xmlns:p14="http://schemas.microsoft.com/office/powerpoint/2010/main" val="23219612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Times New Roman" panose="02020603050405020304" pitchFamily="18" charset="0"/>
              </a:rPr>
              <a:t>For my final Capstone project, I intend to pull out interesting and relevant trends from a large dataset on video game sales. </a:t>
            </a:r>
          </a:p>
          <a:p>
            <a:pPr rtl="0">
              <a:spcBef>
                <a:spcPts val="0"/>
              </a:spcBef>
              <a:spcAft>
                <a:spcPts val="0"/>
              </a:spcAft>
            </a:pPr>
            <a:endParaRPr lang="en-US" b="0" dirty="0">
              <a:effectLst/>
            </a:endParaRPr>
          </a:p>
          <a:p>
            <a:pPr rtl="0">
              <a:spcBef>
                <a:spcPts val="0"/>
              </a:spcBef>
              <a:spcAft>
                <a:spcPts val="0"/>
              </a:spcAft>
            </a:pPr>
            <a:r>
              <a:rPr lang="en-US" sz="1800" b="0" i="0" u="none" strike="noStrike" dirty="0">
                <a:solidFill>
                  <a:srgbClr val="000000"/>
                </a:solidFill>
                <a:effectLst/>
                <a:latin typeface="Times New Roman" panose="02020603050405020304" pitchFamily="18" charset="0"/>
              </a:rPr>
              <a:t>This dataset pulls from </a:t>
            </a:r>
            <a:r>
              <a:rPr lang="en-US" sz="1800" b="0" i="0" u="sng" strike="noStrike" dirty="0">
                <a:solidFill>
                  <a:srgbClr val="1155CC"/>
                </a:solidFill>
                <a:effectLst/>
                <a:latin typeface="Times New Roman" panose="02020603050405020304" pitchFamily="18" charset="0"/>
                <a:hlinkClick r:id="rId3"/>
              </a:rPr>
              <a:t>vgchartz.com</a:t>
            </a:r>
            <a:r>
              <a:rPr lang="en-US" sz="1800" b="0" i="0" u="none" strike="noStrike" dirty="0">
                <a:solidFill>
                  <a:srgbClr val="000000"/>
                </a:solidFill>
                <a:effectLst/>
                <a:latin typeface="Times New Roman" panose="02020603050405020304" pitchFamily="18" charset="0"/>
              </a:rPr>
              <a:t>, which is a relatively small company that aggregates public sale data for video games all over the world to project overall sales. Because their methodologies are not public and because they are making projections, their data will never be 100% reliable. However, since their projections are large in scope and cover the entire industry, their dataset is more complete than any official manufacturer data. For our purposes, in pulling out interesting trends and finding correlations, accuracy will not be an issue.</a:t>
            </a:r>
            <a:endParaRPr lang="en-US" b="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br>
              <a:rPr lang="en-US" dirty="0"/>
            </a:br>
            <a:r>
              <a:rPr lang="en-US" sz="1000" b="0" i="0" u="none" strike="noStrike" dirty="0">
                <a:solidFill>
                  <a:srgbClr val="000000"/>
                </a:solidFill>
                <a:effectLst/>
                <a:latin typeface="Times New Roman" panose="02020603050405020304" pitchFamily="18" charset="0"/>
              </a:rPr>
              <a:t>While I initially found this dataset on Kaggle, it was created via this </a:t>
            </a:r>
            <a:r>
              <a:rPr lang="en-US" sz="1000" b="0" i="0" u="sng" strike="noStrike" dirty="0" err="1">
                <a:solidFill>
                  <a:srgbClr val="1155CC"/>
                </a:solidFill>
                <a:effectLst/>
                <a:latin typeface="Times New Roman" panose="02020603050405020304" pitchFamily="18" charset="0"/>
                <a:hlinkClick r:id="rId4"/>
              </a:rPr>
              <a:t>Github</a:t>
            </a:r>
            <a:r>
              <a:rPr lang="en-US" sz="1000" b="0" i="0" u="none" strike="noStrike" dirty="0">
                <a:solidFill>
                  <a:srgbClr val="000000"/>
                </a:solidFill>
                <a:effectLst/>
                <a:latin typeface="Times New Roman" panose="02020603050405020304" pitchFamily="18" charset="0"/>
              </a:rPr>
              <a:t> script. </a:t>
            </a:r>
            <a:r>
              <a:rPr lang="en-US" sz="1200" b="0" i="0" dirty="0">
                <a:solidFill>
                  <a:srgbClr val="D5D5D5"/>
                </a:solidFill>
                <a:effectLst/>
                <a:latin typeface="Roboto" panose="020B0604020202020204" pitchFamily="2" charset="0"/>
              </a:rPr>
              <a:t>Because the format of the date on </a:t>
            </a:r>
            <a:r>
              <a:rPr lang="en-US" sz="1200" b="0" i="0" dirty="0" err="1">
                <a:solidFill>
                  <a:srgbClr val="D5D5D5"/>
                </a:solidFill>
                <a:effectLst/>
                <a:latin typeface="Roboto" panose="020B0604020202020204" pitchFamily="2" charset="0"/>
              </a:rPr>
              <a:t>vgcharts</a:t>
            </a:r>
            <a:r>
              <a:rPr lang="en-US" sz="1200" b="0" i="0" dirty="0">
                <a:solidFill>
                  <a:srgbClr val="D5D5D5"/>
                </a:solidFill>
                <a:effectLst/>
                <a:latin typeface="Roboto" panose="020B0604020202020204" pitchFamily="2" charset="0"/>
              </a:rPr>
              <a:t> is e.g. "25th Jun 89", I had to do some parsing and cleaning to get it into a machine-readable state. I edited lines 84 through 104 as well as a few small other changes.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solidFill>
                <a:srgbClr val="D5D5D5"/>
              </a:solidFill>
              <a:effectLst/>
              <a:latin typeface="Roboto" panose="020B0604020202020204" pitchFamily="2" charset="0"/>
            </a:endParaRPr>
          </a:p>
          <a:p>
            <a:pPr algn="l"/>
            <a:r>
              <a:rPr lang="en-US" b="0" i="0" dirty="0">
                <a:solidFill>
                  <a:srgbClr val="D5D5D5"/>
                </a:solidFill>
                <a:effectLst/>
                <a:latin typeface="Roboto" panose="02000000000000000000" pitchFamily="2" charset="0"/>
              </a:rPr>
              <a:t>After I reworked this section of code, of course, I discovered more fundamental issues with the data source. The website has changed formats over the years since this scraper was first written, and SSL (encrypted browsing) has become the norm. I spent a significant amount of time experimenting with the scraper and working on </a:t>
            </a:r>
            <a:r>
              <a:rPr lang="en-US" b="0" i="0" dirty="0" err="1">
                <a:solidFill>
                  <a:srgbClr val="D5D5D5"/>
                </a:solidFill>
                <a:effectLst/>
                <a:latin typeface="Roboto" panose="02000000000000000000" pitchFamily="2" charset="0"/>
              </a:rPr>
              <a:t>github</a:t>
            </a:r>
            <a:r>
              <a:rPr lang="en-US" b="0" i="0" dirty="0">
                <a:solidFill>
                  <a:srgbClr val="D5D5D5"/>
                </a:solidFill>
                <a:effectLst/>
                <a:latin typeface="Roboto" panose="02000000000000000000" pitchFamily="2" charset="0"/>
              </a:rPr>
              <a:t> to find other forks that had fixed problems that cropped up.</a:t>
            </a:r>
          </a:p>
          <a:p>
            <a:pPr algn="l"/>
            <a:r>
              <a:rPr lang="en-US" b="0" i="0" dirty="0">
                <a:solidFill>
                  <a:srgbClr val="D5D5D5"/>
                </a:solidFill>
                <a:effectLst/>
                <a:latin typeface="Roboto" panose="02000000000000000000" pitchFamily="2" charset="0"/>
              </a:rPr>
              <a:t>As part of this process, I discovered that </a:t>
            </a:r>
            <a:r>
              <a:rPr lang="en-US" b="0" i="0" dirty="0" err="1">
                <a:solidFill>
                  <a:srgbClr val="D5D5D5"/>
                </a:solidFill>
                <a:effectLst/>
                <a:latin typeface="Roboto" panose="02000000000000000000" pitchFamily="2" charset="0"/>
              </a:rPr>
              <a:t>vgchartz</a:t>
            </a:r>
            <a:r>
              <a:rPr lang="en-US" b="0" i="0" dirty="0">
                <a:solidFill>
                  <a:srgbClr val="D5D5D5"/>
                </a:solidFill>
                <a:effectLst/>
                <a:latin typeface="Roboto" panose="02000000000000000000" pitchFamily="2" charset="0"/>
              </a:rPr>
              <a:t> stopped making software sales estimates as of 2018. As a result, I have decided to change the scope of this project slightly. Rather than focus on pandemic-related sales changes, I am going to focus on other trends.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solidFill>
                <a:srgbClr val="D5D5D5"/>
              </a:solidFill>
              <a:effectLst/>
              <a:latin typeface="Roboto" panose="020B0604020202020204" pitchFamily="2" charset="0"/>
            </a:endParaRPr>
          </a:p>
          <a:p>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5</a:t>
            </a:fld>
            <a:endParaRPr lang="en-US"/>
          </a:p>
        </p:txBody>
      </p:sp>
    </p:spTree>
    <p:extLst>
      <p:ext uri="{BB962C8B-B14F-4D97-AF65-F5344CB8AC3E}">
        <p14:creationId xmlns:p14="http://schemas.microsoft.com/office/powerpoint/2010/main" val="11695992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Times New Roman" panose="02020603050405020304" pitchFamily="18" charset="0"/>
              </a:rPr>
              <a:t>For my final Capstone project, I intend to pull out interesting and relevant trends from a large dataset on video game sales. </a:t>
            </a:r>
          </a:p>
          <a:p>
            <a:pPr rtl="0">
              <a:spcBef>
                <a:spcPts val="0"/>
              </a:spcBef>
              <a:spcAft>
                <a:spcPts val="0"/>
              </a:spcAft>
            </a:pPr>
            <a:endParaRPr lang="en-US" b="0" dirty="0">
              <a:effectLst/>
            </a:endParaRPr>
          </a:p>
          <a:p>
            <a:pPr rtl="0">
              <a:spcBef>
                <a:spcPts val="0"/>
              </a:spcBef>
              <a:spcAft>
                <a:spcPts val="0"/>
              </a:spcAft>
            </a:pPr>
            <a:r>
              <a:rPr lang="en-US" sz="1800" b="0" i="0" u="none" strike="noStrike" dirty="0">
                <a:solidFill>
                  <a:srgbClr val="000000"/>
                </a:solidFill>
                <a:effectLst/>
                <a:latin typeface="Times New Roman" panose="02020603050405020304" pitchFamily="18" charset="0"/>
              </a:rPr>
              <a:t>This dataset pulls from </a:t>
            </a:r>
            <a:r>
              <a:rPr lang="en-US" sz="1800" b="0" i="0" u="sng" strike="noStrike" dirty="0">
                <a:solidFill>
                  <a:srgbClr val="1155CC"/>
                </a:solidFill>
                <a:effectLst/>
                <a:latin typeface="Times New Roman" panose="02020603050405020304" pitchFamily="18" charset="0"/>
                <a:hlinkClick r:id="rId3"/>
              </a:rPr>
              <a:t>vgchartz.com</a:t>
            </a:r>
            <a:r>
              <a:rPr lang="en-US" sz="1800" b="0" i="0" u="none" strike="noStrike" dirty="0">
                <a:solidFill>
                  <a:srgbClr val="000000"/>
                </a:solidFill>
                <a:effectLst/>
                <a:latin typeface="Times New Roman" panose="02020603050405020304" pitchFamily="18" charset="0"/>
              </a:rPr>
              <a:t>, which is a relatively small company that aggregates public sale data for video games all over the world to project overall sales. Because their methodologies are not public and because they are making projections, their data will never be 100% reliable. However, since their projections are large in scope and cover the entire industry, their dataset is more complete than any official manufacturer data. For our purposes, in pulling out interesting trends and finding correlations, accuracy will not be an issue.</a:t>
            </a:r>
            <a:endParaRPr lang="en-US" b="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br>
              <a:rPr lang="en-US" dirty="0"/>
            </a:br>
            <a:r>
              <a:rPr lang="en-US" sz="1000" b="0" i="0" u="none" strike="noStrike" dirty="0">
                <a:solidFill>
                  <a:srgbClr val="000000"/>
                </a:solidFill>
                <a:effectLst/>
                <a:latin typeface="Times New Roman" panose="02020603050405020304" pitchFamily="18" charset="0"/>
              </a:rPr>
              <a:t>While I initially found this dataset on Kaggle, it was created via this </a:t>
            </a:r>
            <a:r>
              <a:rPr lang="en-US" sz="1000" b="0" i="0" u="sng" strike="noStrike" dirty="0" err="1">
                <a:solidFill>
                  <a:srgbClr val="1155CC"/>
                </a:solidFill>
                <a:effectLst/>
                <a:latin typeface="Times New Roman" panose="02020603050405020304" pitchFamily="18" charset="0"/>
                <a:hlinkClick r:id="rId4"/>
              </a:rPr>
              <a:t>Github</a:t>
            </a:r>
            <a:r>
              <a:rPr lang="en-US" sz="1000" b="0" i="0" u="none" strike="noStrike" dirty="0">
                <a:solidFill>
                  <a:srgbClr val="000000"/>
                </a:solidFill>
                <a:effectLst/>
                <a:latin typeface="Times New Roman" panose="02020603050405020304" pitchFamily="18" charset="0"/>
              </a:rPr>
              <a:t> script. </a:t>
            </a:r>
            <a:r>
              <a:rPr lang="en-US" sz="1200" b="0" i="0" dirty="0">
                <a:solidFill>
                  <a:srgbClr val="D5D5D5"/>
                </a:solidFill>
                <a:effectLst/>
                <a:latin typeface="Roboto" panose="020B0604020202020204" pitchFamily="2" charset="0"/>
              </a:rPr>
              <a:t>Because the format of the date on </a:t>
            </a:r>
            <a:r>
              <a:rPr lang="en-US" sz="1200" b="0" i="0" dirty="0" err="1">
                <a:solidFill>
                  <a:srgbClr val="D5D5D5"/>
                </a:solidFill>
                <a:effectLst/>
                <a:latin typeface="Roboto" panose="020B0604020202020204" pitchFamily="2" charset="0"/>
              </a:rPr>
              <a:t>vgcharts</a:t>
            </a:r>
            <a:r>
              <a:rPr lang="en-US" sz="1200" b="0" i="0" dirty="0">
                <a:solidFill>
                  <a:srgbClr val="D5D5D5"/>
                </a:solidFill>
                <a:effectLst/>
                <a:latin typeface="Roboto" panose="020B0604020202020204" pitchFamily="2" charset="0"/>
              </a:rPr>
              <a:t> is e.g. "25th Jun 89", I had to do some parsing and cleaning to get it into a machine-readable state. I edited lines 84 through 104 as well as a few small other changes.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solidFill>
                <a:srgbClr val="D5D5D5"/>
              </a:solidFill>
              <a:effectLst/>
              <a:latin typeface="Roboto" panose="020B0604020202020204" pitchFamily="2" charset="0"/>
            </a:endParaRPr>
          </a:p>
          <a:p>
            <a:pPr algn="l"/>
            <a:r>
              <a:rPr lang="en-US" b="0" i="0" dirty="0">
                <a:solidFill>
                  <a:srgbClr val="D5D5D5"/>
                </a:solidFill>
                <a:effectLst/>
                <a:latin typeface="Roboto" panose="02000000000000000000" pitchFamily="2" charset="0"/>
              </a:rPr>
              <a:t>After I reworked this section of code, of course, I discovered more fundamental issues with the data source. The website has changed formats over the years since this scraper was first written, and SSL (encrypted browsing) has become the norm. I spent a significant amount of time experimenting with the scraper and working on </a:t>
            </a:r>
            <a:r>
              <a:rPr lang="en-US" b="0" i="0" dirty="0" err="1">
                <a:solidFill>
                  <a:srgbClr val="D5D5D5"/>
                </a:solidFill>
                <a:effectLst/>
                <a:latin typeface="Roboto" panose="02000000000000000000" pitchFamily="2" charset="0"/>
              </a:rPr>
              <a:t>github</a:t>
            </a:r>
            <a:r>
              <a:rPr lang="en-US" b="0" i="0" dirty="0">
                <a:solidFill>
                  <a:srgbClr val="D5D5D5"/>
                </a:solidFill>
                <a:effectLst/>
                <a:latin typeface="Roboto" panose="02000000000000000000" pitchFamily="2" charset="0"/>
              </a:rPr>
              <a:t> to find other forks that had fixed problems that cropped up.</a:t>
            </a:r>
          </a:p>
          <a:p>
            <a:pPr algn="l"/>
            <a:r>
              <a:rPr lang="en-US" b="0" i="0" dirty="0">
                <a:solidFill>
                  <a:srgbClr val="D5D5D5"/>
                </a:solidFill>
                <a:effectLst/>
                <a:latin typeface="Roboto" panose="02000000000000000000" pitchFamily="2" charset="0"/>
              </a:rPr>
              <a:t>As part of this process, I discovered that </a:t>
            </a:r>
            <a:r>
              <a:rPr lang="en-US" b="0" i="0" dirty="0" err="1">
                <a:solidFill>
                  <a:srgbClr val="D5D5D5"/>
                </a:solidFill>
                <a:effectLst/>
                <a:latin typeface="Roboto" panose="02000000000000000000" pitchFamily="2" charset="0"/>
              </a:rPr>
              <a:t>vgchartz</a:t>
            </a:r>
            <a:r>
              <a:rPr lang="en-US" b="0" i="0" dirty="0">
                <a:solidFill>
                  <a:srgbClr val="D5D5D5"/>
                </a:solidFill>
                <a:effectLst/>
                <a:latin typeface="Roboto" panose="02000000000000000000" pitchFamily="2" charset="0"/>
              </a:rPr>
              <a:t> stopped making software sales estimates as of 2018. As a result, I have decided to change the scope of this project slightly. Rather than focus on pandemic-related sales changes, I am going to focus on other trends.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solidFill>
                <a:srgbClr val="D5D5D5"/>
              </a:solidFill>
              <a:effectLst/>
              <a:latin typeface="Roboto" panose="020B0604020202020204" pitchFamily="2" charset="0"/>
            </a:endParaRPr>
          </a:p>
          <a:p>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6</a:t>
            </a:fld>
            <a:endParaRPr lang="en-US"/>
          </a:p>
        </p:txBody>
      </p:sp>
    </p:spTree>
    <p:extLst>
      <p:ext uri="{BB962C8B-B14F-4D97-AF65-F5344CB8AC3E}">
        <p14:creationId xmlns:p14="http://schemas.microsoft.com/office/powerpoint/2010/main" val="1306639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D5D5D5"/>
                </a:solidFill>
                <a:effectLst/>
                <a:latin typeface="Roboto" panose="02000000000000000000" pitchFamily="2" charset="0"/>
              </a:rPr>
              <a:t>Sports games have moved to annual releases in many series, and I expect the plethora of options available in more recent years have increased sales.</a:t>
            </a:r>
          </a:p>
          <a:p>
            <a:pPr algn="l"/>
            <a:endParaRPr lang="en-US" b="0" i="0" dirty="0">
              <a:solidFill>
                <a:srgbClr val="D5D5D5"/>
              </a:solidFill>
              <a:effectLst/>
              <a:latin typeface="Roboto" panose="02000000000000000000" pitchFamily="2" charset="0"/>
            </a:endParaRPr>
          </a:p>
          <a:p>
            <a:pPr algn="l"/>
            <a:r>
              <a:rPr lang="en-US" b="0" i="0" dirty="0">
                <a:solidFill>
                  <a:srgbClr val="D5D5D5"/>
                </a:solidFill>
                <a:effectLst/>
                <a:latin typeface="Roboto" panose="02000000000000000000" pitchFamily="2" charset="0"/>
              </a:rPr>
              <a:t>H2a: There is a statistically significant increase in PC game sales in 2008 vs 2012. Minecraft was released in 2011, and it proved to be so popular that I expect PC gaming took off as a result.</a:t>
            </a:r>
          </a:p>
          <a:p>
            <a:pPr algn="l"/>
            <a:r>
              <a:rPr lang="en-US" b="0" i="0" dirty="0">
                <a:solidFill>
                  <a:srgbClr val="D5D5D5"/>
                </a:solidFill>
                <a:effectLst/>
                <a:latin typeface="Roboto" panose="02000000000000000000" pitchFamily="2" charset="0"/>
              </a:rPr>
              <a:t>H20: There is no statistically significant change in PC game sales in 2010 vs 2015.</a:t>
            </a:r>
          </a:p>
          <a:p>
            <a:pPr algn="l"/>
            <a:r>
              <a:rPr lang="en-US" b="0" i="0" dirty="0">
                <a:solidFill>
                  <a:srgbClr val="D5D5D5"/>
                </a:solidFill>
                <a:effectLst/>
                <a:latin typeface="Roboto" panose="02000000000000000000" pitchFamily="2" charset="0"/>
              </a:rPr>
              <a:t>Bonus: I'm also interested in comparing all sales of games for PC vs all consoles.</a:t>
            </a:r>
          </a:p>
          <a:p>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7</a:t>
            </a:fld>
            <a:endParaRPr lang="en-US"/>
          </a:p>
        </p:txBody>
      </p:sp>
    </p:spTree>
    <p:extLst>
      <p:ext uri="{BB962C8B-B14F-4D97-AF65-F5344CB8AC3E}">
        <p14:creationId xmlns:p14="http://schemas.microsoft.com/office/powerpoint/2010/main" val="24737491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D5D5D5"/>
                </a:solidFill>
                <a:effectLst/>
                <a:latin typeface="Roboto" panose="02000000000000000000" pitchFamily="2" charset="0"/>
              </a:rPr>
              <a:t>Bonus: I'm also interested in comparing all sales of games for PC vs all consoles.</a:t>
            </a:r>
          </a:p>
          <a:p>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8</a:t>
            </a:fld>
            <a:endParaRPr lang="en-US"/>
          </a:p>
        </p:txBody>
      </p:sp>
    </p:spTree>
    <p:extLst>
      <p:ext uri="{BB962C8B-B14F-4D97-AF65-F5344CB8AC3E}">
        <p14:creationId xmlns:p14="http://schemas.microsoft.com/office/powerpoint/2010/main" val="38556756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D5D5D5"/>
                </a:solidFill>
                <a:effectLst/>
                <a:latin typeface="Roboto" panose="02000000000000000000" pitchFamily="2" charset="0"/>
              </a:rPr>
              <a:t>Bonus: I'm also interested in comparing all sales of games for PC vs all consoles.</a:t>
            </a:r>
          </a:p>
          <a:p>
            <a:endParaRPr lang="en-US" dirty="0"/>
          </a:p>
        </p:txBody>
      </p:sp>
      <p:sp>
        <p:nvSpPr>
          <p:cNvPr id="4" name="Slide Number Placeholder 3"/>
          <p:cNvSpPr>
            <a:spLocks noGrp="1"/>
          </p:cNvSpPr>
          <p:nvPr>
            <p:ph type="sldNum" sz="quarter" idx="5"/>
          </p:nvPr>
        </p:nvSpPr>
        <p:spPr/>
        <p:txBody>
          <a:bodyPr/>
          <a:lstStyle/>
          <a:p>
            <a:fld id="{274645CF-4312-4EE4-B68C-617F27E00938}" type="slidenum">
              <a:rPr lang="en-US" smtClean="0"/>
              <a:t>9</a:t>
            </a:fld>
            <a:endParaRPr lang="en-US"/>
          </a:p>
        </p:txBody>
      </p:sp>
    </p:spTree>
    <p:extLst>
      <p:ext uri="{BB962C8B-B14F-4D97-AF65-F5344CB8AC3E}">
        <p14:creationId xmlns:p14="http://schemas.microsoft.com/office/powerpoint/2010/main" val="11461545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9014106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38801" cy="1572126"/>
          </a:xfrm>
        </p:spPr>
        <p:txBody>
          <a:bodyPr anchor="t" anchorCtr="0">
            <a:noAutofit/>
          </a:bodyPr>
          <a:lstStyle>
            <a:lvl1pPr>
              <a:defRPr>
                <a:solidFill>
                  <a:schemeClr val="tx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489200"/>
            <a:ext cx="5202936" cy="3547872"/>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anchor="ctr"/>
          <a:lstStyle>
            <a:lvl1pPr marL="0" indent="0" algn="ctr">
              <a:buNone/>
              <a:defRPr/>
            </a:lvl1pPr>
          </a:lstStyle>
          <a:p>
            <a:r>
              <a:rPr lang="en-US"/>
              <a:t>Click icon to add picture</a:t>
            </a:r>
            <a:endParaRPr lang="en-US" dirty="0"/>
          </a:p>
        </p:txBody>
      </p:sp>
    </p:spTree>
    <p:extLst>
      <p:ext uri="{BB962C8B-B14F-4D97-AF65-F5344CB8AC3E}">
        <p14:creationId xmlns:p14="http://schemas.microsoft.com/office/powerpoint/2010/main" val="979904195"/>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r>
              <a:rPr lang="en-US"/>
              <a:t>Click icon to add picture</a:t>
            </a:r>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r>
              <a:rPr lang="en-US"/>
              <a:t>Click icon to add picture</a:t>
            </a:r>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r>
              <a:rPr lang="en-US"/>
              <a:t>Click icon to add picture</a:t>
            </a:r>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r>
              <a:rPr lang="en-US"/>
              <a:t>Click icon to add picture</a:t>
            </a:r>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r>
              <a:rPr lang="en-US"/>
              <a:t>Click icon to add picture</a:t>
            </a:r>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r>
              <a:rPr lang="en-US"/>
              <a:t>Click icon to add picture</a:t>
            </a:r>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r>
              <a:rPr lang="en-US"/>
              <a:t>Click icon to add picture</a:t>
            </a:r>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r>
              <a:rPr lang="en-US"/>
              <a:t>Click icon to add picture</a:t>
            </a:r>
            <a:endParaRPr lang="en-US" dirty="0"/>
          </a:p>
        </p:txBody>
      </p:sp>
    </p:spTree>
    <p:extLst>
      <p:ext uri="{BB962C8B-B14F-4D97-AF65-F5344CB8AC3E}">
        <p14:creationId xmlns:p14="http://schemas.microsoft.com/office/powerpoint/2010/main" val="35617001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05272" cy="1572126"/>
          </a:xfrm>
        </p:spPr>
        <p:txBody>
          <a:bodyPr anchor="ctr" anchorCtr="0"/>
          <a:lstStyle>
            <a:lvl1pPr>
              <a:defRPr>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3072384"/>
            <a:ext cx="4946904" cy="2871216"/>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anchor="ctr"/>
          <a:lstStyle>
            <a:lvl1pPr marL="0" indent="0" algn="ctr">
              <a:buNone/>
              <a:defRPr/>
            </a:lvl1pPr>
          </a:lstStyle>
          <a:p>
            <a:r>
              <a:rPr lang="en-US"/>
              <a:t>Click icon to add picture</a:t>
            </a:r>
            <a:endParaRPr lang="en-US" dirty="0"/>
          </a:p>
        </p:txBody>
      </p:sp>
    </p:spTree>
    <p:extLst>
      <p:ext uri="{BB962C8B-B14F-4D97-AF65-F5344CB8AC3E}">
        <p14:creationId xmlns:p14="http://schemas.microsoft.com/office/powerpoint/2010/main" val="1934899746"/>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13DA4EF-6252-4E79-BBD2-FC032EC84075}" type="datetimeFigureOut">
              <a:rPr lang="en-US" smtClean="0"/>
              <a:t>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DF6186-7211-4471-94BC-96104690D918}" type="slidenum">
              <a:rPr lang="en-US" smtClean="0"/>
              <a:t>‹#›</a:t>
            </a:fld>
            <a:endParaRPr lang="en-US"/>
          </a:p>
        </p:txBody>
      </p:sp>
    </p:spTree>
    <p:extLst>
      <p:ext uri="{BB962C8B-B14F-4D97-AF65-F5344CB8AC3E}">
        <p14:creationId xmlns:p14="http://schemas.microsoft.com/office/powerpoint/2010/main" val="5951689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13DA4EF-6252-4E79-BBD2-FC032EC84075}" type="datetimeFigureOut">
              <a:rPr lang="en-US" smtClean="0"/>
              <a:t>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DF6186-7211-4471-94BC-96104690D918}" type="slidenum">
              <a:rPr lang="en-US" smtClean="0"/>
              <a:t>‹#›</a:t>
            </a:fld>
            <a:endParaRPr lang="en-US"/>
          </a:p>
        </p:txBody>
      </p:sp>
    </p:spTree>
    <p:extLst>
      <p:ext uri="{BB962C8B-B14F-4D97-AF65-F5344CB8AC3E}">
        <p14:creationId xmlns:p14="http://schemas.microsoft.com/office/powerpoint/2010/main" val="20736142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13DA4EF-6252-4E79-BBD2-FC032EC84075}" type="datetimeFigureOut">
              <a:rPr lang="en-US" smtClean="0"/>
              <a:t>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DF6186-7211-4471-94BC-96104690D918}" type="slidenum">
              <a:rPr lang="en-US" smtClean="0"/>
              <a:t>‹#›</a:t>
            </a:fld>
            <a:endParaRPr lang="en-US"/>
          </a:p>
        </p:txBody>
      </p:sp>
    </p:spTree>
    <p:extLst>
      <p:ext uri="{BB962C8B-B14F-4D97-AF65-F5344CB8AC3E}">
        <p14:creationId xmlns:p14="http://schemas.microsoft.com/office/powerpoint/2010/main" val="13296277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13DA4EF-6252-4E79-BBD2-FC032EC84075}" type="datetimeFigureOut">
              <a:rPr lang="en-US" smtClean="0"/>
              <a:t>1/27/2022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DF6186-7211-4471-94BC-96104690D918}" type="slidenum">
              <a:rPr lang="en-US" smtClean="0"/>
              <a:t>‹#›</a:t>
            </a:fld>
            <a:endParaRPr lang="en-US"/>
          </a:p>
        </p:txBody>
      </p:sp>
    </p:spTree>
    <p:extLst>
      <p:ext uri="{BB962C8B-B14F-4D97-AF65-F5344CB8AC3E}">
        <p14:creationId xmlns:p14="http://schemas.microsoft.com/office/powerpoint/2010/main" val="2867194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13DA4EF-6252-4E79-BBD2-FC032EC84075}" type="datetimeFigureOut">
              <a:rPr lang="en-US" smtClean="0"/>
              <a:t>1/27/2022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DF6186-7211-4471-94BC-96104690D918}" type="slidenum">
              <a:rPr lang="en-US" smtClean="0"/>
              <a:t>‹#›</a:t>
            </a:fld>
            <a:endParaRPr lang="en-US"/>
          </a:p>
        </p:txBody>
      </p:sp>
    </p:spTree>
    <p:extLst>
      <p:ext uri="{BB962C8B-B14F-4D97-AF65-F5344CB8AC3E}">
        <p14:creationId xmlns:p14="http://schemas.microsoft.com/office/powerpoint/2010/main" val="29568878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13DA4EF-6252-4E79-BBD2-FC032EC84075}" type="datetimeFigureOut">
              <a:rPr lang="en-US" smtClean="0"/>
              <a:t>1/27/2022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DF6186-7211-4471-94BC-96104690D918}" type="slidenum">
              <a:rPr lang="en-US" smtClean="0"/>
              <a:t>‹#›</a:t>
            </a:fld>
            <a:endParaRPr lang="en-US"/>
          </a:p>
        </p:txBody>
      </p:sp>
    </p:spTree>
    <p:extLst>
      <p:ext uri="{BB962C8B-B14F-4D97-AF65-F5344CB8AC3E}">
        <p14:creationId xmlns:p14="http://schemas.microsoft.com/office/powerpoint/2010/main" val="19715757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13DA4EF-6252-4E79-BBD2-FC032EC84075}" type="datetimeFigureOut">
              <a:rPr lang="en-US" smtClean="0"/>
              <a:t>1/27/2022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DF6186-7211-4471-94BC-96104690D918}" type="slidenum">
              <a:rPr lang="en-US" smtClean="0"/>
              <a:t>‹#›</a:t>
            </a:fld>
            <a:endParaRPr lang="en-US"/>
          </a:p>
        </p:txBody>
      </p:sp>
    </p:spTree>
    <p:extLst>
      <p:ext uri="{BB962C8B-B14F-4D97-AF65-F5344CB8AC3E}">
        <p14:creationId xmlns:p14="http://schemas.microsoft.com/office/powerpoint/2010/main" val="17273565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28820725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3DA4EF-6252-4E79-BBD2-FC032EC84075}" type="datetimeFigureOut">
              <a:rPr lang="en-US" smtClean="0"/>
              <a:t>1/27/2022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DF6186-7211-4471-94BC-96104690D918}" type="slidenum">
              <a:rPr lang="en-US" smtClean="0"/>
              <a:t>‹#›</a:t>
            </a:fld>
            <a:endParaRPr lang="en-US"/>
          </a:p>
        </p:txBody>
      </p:sp>
    </p:spTree>
    <p:extLst>
      <p:ext uri="{BB962C8B-B14F-4D97-AF65-F5344CB8AC3E}">
        <p14:creationId xmlns:p14="http://schemas.microsoft.com/office/powerpoint/2010/main" val="420084671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3DA4EF-6252-4E79-BBD2-FC032EC84075}" type="datetimeFigureOut">
              <a:rPr lang="en-US" smtClean="0"/>
              <a:t>1/27/2022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DF6186-7211-4471-94BC-96104690D918}" type="slidenum">
              <a:rPr lang="en-US" smtClean="0"/>
              <a:t>‹#›</a:t>
            </a:fld>
            <a:endParaRPr lang="en-US"/>
          </a:p>
        </p:txBody>
      </p:sp>
    </p:spTree>
    <p:extLst>
      <p:ext uri="{BB962C8B-B14F-4D97-AF65-F5344CB8AC3E}">
        <p14:creationId xmlns:p14="http://schemas.microsoft.com/office/powerpoint/2010/main" val="7064660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3DA4EF-6252-4E79-BBD2-FC032EC84075}" type="datetimeFigureOut">
              <a:rPr lang="en-US" smtClean="0"/>
              <a:t>1/27/2022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DF6186-7211-4471-94BC-96104690D918}" type="slidenum">
              <a:rPr lang="en-US" smtClean="0"/>
              <a:t>‹#›</a:t>
            </a:fld>
            <a:endParaRPr lang="en-US"/>
          </a:p>
        </p:txBody>
      </p:sp>
    </p:spTree>
    <p:extLst>
      <p:ext uri="{BB962C8B-B14F-4D97-AF65-F5344CB8AC3E}">
        <p14:creationId xmlns:p14="http://schemas.microsoft.com/office/powerpoint/2010/main" val="10006614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3DA4EF-6252-4E79-BBD2-FC032EC84075}" type="datetimeFigureOut">
              <a:rPr lang="en-US" smtClean="0"/>
              <a:t>1/27/2022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DF6186-7211-4471-94BC-96104690D918}" type="slidenum">
              <a:rPr lang="en-US" smtClean="0"/>
              <a:t>‹#›</a:t>
            </a:fld>
            <a:endParaRPr lang="en-US"/>
          </a:p>
        </p:txBody>
      </p:sp>
    </p:spTree>
    <p:extLst>
      <p:ext uri="{BB962C8B-B14F-4D97-AF65-F5344CB8AC3E}">
        <p14:creationId xmlns:p14="http://schemas.microsoft.com/office/powerpoint/2010/main" val="167874939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3DA4EF-6252-4E79-BBD2-FC032EC84075}" type="datetimeFigureOut">
              <a:rPr lang="en-US" smtClean="0"/>
              <a:t>1/27/2022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DF6186-7211-4471-94BC-96104690D918}" type="slidenum">
              <a:rPr lang="en-US" smtClean="0"/>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13076790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13DA4EF-6252-4E79-BBD2-FC032EC84075}" type="datetimeFigureOut">
              <a:rPr lang="en-US" smtClean="0"/>
              <a:t>1/27/2022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DF6186-7211-4471-94BC-96104690D918}" type="slidenum">
              <a:rPr lang="en-US" smtClean="0"/>
              <a:t>‹#›</a:t>
            </a:fld>
            <a:endParaRPr lang="en-US"/>
          </a:p>
        </p:txBody>
      </p:sp>
    </p:spTree>
    <p:extLst>
      <p:ext uri="{BB962C8B-B14F-4D97-AF65-F5344CB8AC3E}">
        <p14:creationId xmlns:p14="http://schemas.microsoft.com/office/powerpoint/2010/main" val="163590580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13DA4EF-6252-4E79-BBD2-FC032EC84075}" type="datetimeFigureOut">
              <a:rPr lang="en-US" smtClean="0"/>
              <a:t>1/27/2022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DF6186-7211-4471-94BC-96104690D918}" type="slidenum">
              <a:rPr lang="en-US" smtClean="0"/>
              <a:t>‹#›</a:t>
            </a:fld>
            <a:endParaRPr lang="en-US"/>
          </a:p>
        </p:txBody>
      </p:sp>
    </p:spTree>
    <p:extLst>
      <p:ext uri="{BB962C8B-B14F-4D97-AF65-F5344CB8AC3E}">
        <p14:creationId xmlns:p14="http://schemas.microsoft.com/office/powerpoint/2010/main" val="120146713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13DA4EF-6252-4E79-BBD2-FC032EC84075}" type="datetimeFigureOut">
              <a:rPr lang="en-US" smtClean="0"/>
              <a:t>1/27/2022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DF6186-7211-4471-94BC-96104690D918}" type="slidenum">
              <a:rPr lang="en-US" smtClean="0"/>
              <a:t>‹#›</a:t>
            </a:fld>
            <a:endParaRPr lang="en-US"/>
          </a:p>
        </p:txBody>
      </p:sp>
    </p:spTree>
    <p:extLst>
      <p:ext uri="{BB962C8B-B14F-4D97-AF65-F5344CB8AC3E}">
        <p14:creationId xmlns:p14="http://schemas.microsoft.com/office/powerpoint/2010/main" val="71036059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13DA4EF-6252-4E79-BBD2-FC032EC84075}" type="datetimeFigureOut">
              <a:rPr lang="en-US" smtClean="0"/>
              <a:t>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DF6186-7211-4471-94BC-96104690D918}" type="slidenum">
              <a:rPr lang="en-US" smtClean="0"/>
              <a:t>‹#›</a:t>
            </a:fld>
            <a:endParaRPr lang="en-US"/>
          </a:p>
        </p:txBody>
      </p:sp>
    </p:spTree>
    <p:extLst>
      <p:ext uri="{BB962C8B-B14F-4D97-AF65-F5344CB8AC3E}">
        <p14:creationId xmlns:p14="http://schemas.microsoft.com/office/powerpoint/2010/main" val="270994497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13DA4EF-6252-4E79-BBD2-FC032EC84075}" type="datetimeFigureOut">
              <a:rPr lang="en-US" smtClean="0"/>
              <a:t>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DF6186-7211-4471-94BC-96104690D918}" type="slidenum">
              <a:rPr lang="en-US" smtClean="0"/>
              <a:t>‹#›</a:t>
            </a:fld>
            <a:endParaRPr lang="en-US"/>
          </a:p>
        </p:txBody>
      </p:sp>
    </p:spTree>
    <p:extLst>
      <p:ext uri="{BB962C8B-B14F-4D97-AF65-F5344CB8AC3E}">
        <p14:creationId xmlns:p14="http://schemas.microsoft.com/office/powerpoint/2010/main" val="16018369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cap="all" baseline="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r>
              <a:rPr lang="en-US"/>
              <a:t>Click icon to add picture</a:t>
            </a:r>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r>
              <a:rPr lang="en-US"/>
              <a:t>Click icon to add picture</a:t>
            </a:r>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r>
              <a:rPr lang="en-US"/>
              <a:t>Click icon to add picture</a:t>
            </a:r>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r>
              <a:rPr lang="en-US"/>
              <a:t>Click icon to add picture</a:t>
            </a:r>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r>
              <a:rPr lang="en-US"/>
              <a:t>Click icon to add picture</a:t>
            </a:r>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r>
              <a:rPr lang="en-US"/>
              <a:t>Click icon to add picture</a:t>
            </a:r>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r>
              <a:rPr lang="en-US"/>
              <a:t>Click icon to add picture</a:t>
            </a:r>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r>
              <a:rPr lang="en-US"/>
              <a:t>Click icon to add picture</a:t>
            </a:r>
            <a:endParaRPr lang="en-US" dirty="0"/>
          </a:p>
        </p:txBody>
      </p:sp>
    </p:spTree>
    <p:extLst>
      <p:ext uri="{BB962C8B-B14F-4D97-AF65-F5344CB8AC3E}">
        <p14:creationId xmlns:p14="http://schemas.microsoft.com/office/powerpoint/2010/main" val="9042113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0869985-B973-4011-9FA2-83D7EBB2EA53}"/>
              </a:ext>
            </a:extLst>
          </p:cNvPr>
          <p:cNvSpPr/>
          <p:nvPr/>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99032"/>
            <a:ext cx="3619501" cy="877824"/>
          </a:xfrm>
        </p:spPr>
        <p:txBody>
          <a:bodyPr/>
          <a:lstStyle>
            <a:lvl1pPr>
              <a:defRPr cap="all" baseline="0">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254500" y="0"/>
            <a:ext cx="7480300" cy="6858000"/>
          </a:xfrm>
          <a:prstGeom prst="rect">
            <a:avLst/>
          </a:prstGeom>
        </p:spPr>
        <p:txBody>
          <a:bodyPr anchor="ctr"/>
          <a:lstStyle>
            <a:lvl1pPr marL="0" indent="0" algn="ctr">
              <a:buNone/>
              <a:defRPr>
                <a:solidFill>
                  <a:schemeClr val="bg1"/>
                </a:solidFill>
              </a:defRPr>
            </a:lvl1pPr>
          </a:lstStyle>
          <a:p>
            <a:r>
              <a:rPr lang="en-US"/>
              <a:t>Click icon to add picture</a:t>
            </a:r>
            <a:endParaRPr lang="en-US" dirty="0"/>
          </a:p>
        </p:txBody>
      </p:sp>
      <p:sp>
        <p:nvSpPr>
          <p:cNvPr id="8" name="Rectangle 7">
            <a:extLst>
              <a:ext uri="{FF2B5EF4-FFF2-40B4-BE49-F238E27FC236}">
                <a16:creationId xmlns:a16="http://schemas.microsoft.com/office/drawing/2014/main" id="{E75D44F0-DADD-4DCC-82EC-FDB3E9878AA9}"/>
              </a:ext>
            </a:extLst>
          </p:cNvPr>
          <p:cNvSpPr/>
          <p:nvPr/>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8CFE2C9-8B6E-4DDA-A5EA-04581F7629F0}"/>
              </a:ext>
            </a:extLst>
          </p:cNvPr>
          <p:cNvSpPr/>
          <p:nvPr/>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86072009"/>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Instructions">
    <p:spTree>
      <p:nvGrpSpPr>
        <p:cNvPr id="1" name=""/>
        <p:cNvGrpSpPr/>
        <p:nvPr/>
      </p:nvGrpSpPr>
      <p:grpSpPr>
        <a:xfrm>
          <a:off x="0" y="0"/>
          <a:ext cx="0" cy="0"/>
          <a:chOff x="0" y="0"/>
          <a:chExt cx="0" cy="0"/>
        </a:xfrm>
      </p:grpSpPr>
      <p:sp>
        <p:nvSpPr>
          <p:cNvPr id="9" name="Rectangle 8" hidden="1"/>
          <p:cNvSpPr/>
          <p:nvPr/>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12" name="Title 1">
            <a:extLst>
              <a:ext uri="{FF2B5EF4-FFF2-40B4-BE49-F238E27FC236}">
                <a16:creationId xmlns:a16="http://schemas.microsoft.com/office/drawing/2014/main" id="{96FEDCD9-19A7-423B-ABE0-DDD032DE8879}"/>
              </a:ext>
            </a:extLst>
          </p:cNvPr>
          <p:cNvSpPr>
            <a:spLocks noGrp="1"/>
          </p:cNvSpPr>
          <p:nvPr>
            <p:ph type="title"/>
          </p:nvPr>
        </p:nvSpPr>
        <p:spPr>
          <a:xfrm>
            <a:off x="457199" y="914400"/>
            <a:ext cx="7467601" cy="1572768"/>
          </a:xfrm>
        </p:spPr>
        <p:txBody>
          <a:bodyPr/>
          <a:lstStyle>
            <a:lvl1pPr>
              <a:lnSpc>
                <a:spcPts val="4600"/>
              </a:lnSpc>
              <a:defRPr/>
            </a:lvl1pPr>
          </a:lstStyle>
          <a:p>
            <a:r>
              <a:rPr lang="en-US"/>
              <a:t>Click to edit Master title style</a:t>
            </a:r>
            <a:endParaRPr lang="en-US" dirty="0"/>
          </a:p>
        </p:txBody>
      </p:sp>
      <p:sp>
        <p:nvSpPr>
          <p:cNvPr id="14" name="Text Placeholder 9">
            <a:extLst>
              <a:ext uri="{FF2B5EF4-FFF2-40B4-BE49-F238E27FC236}">
                <a16:creationId xmlns:a16="http://schemas.microsoft.com/office/drawing/2014/main" id="{EBD7372B-17B4-4062-8BFA-745581B27349}"/>
              </a:ext>
            </a:extLst>
          </p:cNvPr>
          <p:cNvSpPr>
            <a:spLocks noGrp="1"/>
          </p:cNvSpPr>
          <p:nvPr>
            <p:ph type="body" sz="quarter" idx="14" hasCustomPrompt="1"/>
          </p:nvPr>
        </p:nvSpPr>
        <p:spPr>
          <a:xfrm>
            <a:off x="457200" y="2540000"/>
            <a:ext cx="6591300" cy="3403600"/>
          </a:xfrm>
          <a:prstGeom prst="rect">
            <a:avLst/>
          </a:prstGeom>
        </p:spPr>
        <p:txBody>
          <a:bodyPr/>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3" name="Picture Placeholder 2">
            <a:extLst>
              <a:ext uri="{FF2B5EF4-FFF2-40B4-BE49-F238E27FC236}">
                <a16:creationId xmlns:a16="http://schemas.microsoft.com/office/drawing/2014/main"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anchor="ctr"/>
          <a:lstStyle>
            <a:lvl1pPr marL="0" indent="0" algn="ctr">
              <a:buNone/>
              <a:defRPr/>
            </a:lvl1pPr>
          </a:lstStyle>
          <a:p>
            <a:r>
              <a:rPr lang="en-US"/>
              <a:t>Click icon to add picture</a:t>
            </a:r>
            <a:endParaRPr lang="en-US" dirty="0"/>
          </a:p>
        </p:txBody>
      </p:sp>
    </p:spTree>
    <p:extLst>
      <p:ext uri="{BB962C8B-B14F-4D97-AF65-F5344CB8AC3E}">
        <p14:creationId xmlns:p14="http://schemas.microsoft.com/office/powerpoint/2010/main" val="2746226455"/>
      </p:ext>
    </p:extLst>
  </p:cSld>
  <p:clrMapOvr>
    <a:masterClrMapping/>
  </p:clrMapOvr>
  <p:extLst>
    <p:ext uri="{DCECCB84-F9BA-43D5-87BE-67443E8EF086}">
      <p15:sldGuideLst xmlns:p15="http://schemas.microsoft.com/office/powerpoint/2012/main">
        <p15:guide id="1" orient="horz" pos="1032">
          <p15:clr>
            <a:srgbClr val="FBAE40"/>
          </p15:clr>
        </p15:guide>
        <p15:guide id="2" pos="33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013DA4EF-6252-4E79-BBD2-FC032EC84075}" type="datetimeFigureOut">
              <a:rPr lang="en-US" smtClean="0"/>
              <a:t>1/27/2022</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D5DF6186-7211-4471-94BC-96104690D918}" type="slidenum">
              <a:rPr lang="en-US" smtClean="0"/>
              <a:t>‹#›</a:t>
            </a:fld>
            <a:endParaRPr lang="en-US"/>
          </a:p>
        </p:txBody>
      </p:sp>
    </p:spTree>
    <p:extLst>
      <p:ext uri="{BB962C8B-B14F-4D97-AF65-F5344CB8AC3E}">
        <p14:creationId xmlns:p14="http://schemas.microsoft.com/office/powerpoint/2010/main" val="195993790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r>
              <a:rPr lang="en-US"/>
              <a:t>Click icon to add picture</a:t>
            </a:r>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r>
              <a:rPr lang="en-US"/>
              <a:t>Click icon to add picture</a:t>
            </a:r>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r>
              <a:rPr lang="en-US"/>
              <a:t>Click icon to add picture</a:t>
            </a:r>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r>
              <a:rPr lang="en-US"/>
              <a:t>Click icon to add picture</a:t>
            </a:r>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r>
              <a:rPr lang="en-US"/>
              <a:t>Click icon to add picture</a:t>
            </a:r>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r>
              <a:rPr lang="en-US"/>
              <a:t>Click icon to add picture</a:t>
            </a:r>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r>
              <a:rPr lang="en-US"/>
              <a:t>Click icon to add picture</a:t>
            </a:r>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r>
              <a:rPr lang="en-US"/>
              <a:t>Click icon to add picture</a:t>
            </a:r>
            <a:endParaRPr lang="en-US" dirty="0"/>
          </a:p>
        </p:txBody>
      </p:sp>
    </p:spTree>
    <p:extLst>
      <p:ext uri="{BB962C8B-B14F-4D97-AF65-F5344CB8AC3E}">
        <p14:creationId xmlns:p14="http://schemas.microsoft.com/office/powerpoint/2010/main" val="20205726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709160" y="960120"/>
            <a:ext cx="6574536" cy="5074920"/>
          </a:xfrm>
          <a:prstGeom prst="rect">
            <a:avLst/>
          </a:prstGeom>
        </p:spPr>
        <p:txBody>
          <a:bodyPr anchor="ctr"/>
          <a:lstStyle>
            <a:lvl1pPr marL="0" indent="0" algn="ctr">
              <a:buNone/>
              <a:defRPr>
                <a:solidFill>
                  <a:schemeClr val="bg1"/>
                </a:solidFill>
              </a:defRPr>
            </a:lvl1pPr>
          </a:lstStyle>
          <a:p>
            <a:r>
              <a:rPr lang="en-US"/>
              <a:t>Click icon to add picture</a:t>
            </a:r>
            <a:endParaRPr lang="en-US" dirty="0"/>
          </a:p>
        </p:txBody>
      </p:sp>
      <p:sp>
        <p:nvSpPr>
          <p:cNvPr id="13" name="Rectangle 12">
            <a:extLst>
              <a:ext uri="{FF2B5EF4-FFF2-40B4-BE49-F238E27FC236}">
                <a16:creationId xmlns:a16="http://schemas.microsoft.com/office/drawing/2014/main"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71600"/>
            <a:ext cx="3619501" cy="877824"/>
          </a:xfrm>
        </p:spPr>
        <p:txBody>
          <a:bodyPr/>
          <a:lstStyle>
            <a:lvl1pPr>
              <a:lnSpc>
                <a:spcPts val="4320"/>
              </a:lnSpc>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026425937"/>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t"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r>
              <a:rPr lang="en-US"/>
              <a:t>Click icon to add picture</a:t>
            </a:r>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r>
              <a:rPr lang="en-US"/>
              <a:t>Click icon to add picture</a:t>
            </a:r>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r>
              <a:rPr lang="en-US"/>
              <a:t>Click icon to add picture</a:t>
            </a:r>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r>
              <a:rPr lang="en-US"/>
              <a:t>Click icon to add picture</a:t>
            </a:r>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r>
              <a:rPr lang="en-US"/>
              <a:t>Click icon to add picture</a:t>
            </a:r>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r>
              <a:rPr lang="en-US"/>
              <a:t>Click icon to add picture</a:t>
            </a:r>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r>
              <a:rPr lang="en-US"/>
              <a:t>Click icon to add picture</a:t>
            </a:r>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r>
              <a:rPr lang="en-US"/>
              <a:t>Click icon to add picture</a:t>
            </a:r>
            <a:endParaRPr lang="en-US" dirty="0"/>
          </a:p>
        </p:txBody>
      </p:sp>
    </p:spTree>
    <p:extLst>
      <p:ext uri="{BB962C8B-B14F-4D97-AF65-F5344CB8AC3E}">
        <p14:creationId xmlns:p14="http://schemas.microsoft.com/office/powerpoint/2010/main" val="41995562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0.xml"/><Relationship Id="rId1" Type="http://schemas.openxmlformats.org/officeDocument/2006/relationships/slideLayout" Target="../slideLayouts/slideLayout9.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2.xml"/><Relationship Id="rId1" Type="http://schemas.openxmlformats.org/officeDocument/2006/relationships/slideLayout" Target="../slideLayouts/slideLayout11.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theme" Target="../theme/theme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3DA4EF-6252-4E79-BBD2-FC032EC84075}" type="datetimeFigureOut">
              <a:rPr lang="en-US" smtClean="0"/>
              <a:t>1/27/2022</a:t>
            </a:fld>
            <a:endParaRPr lang="en-US"/>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DF6186-7211-4471-94BC-96104690D918}" type="slidenum">
              <a:rPr lang="en-US" smtClean="0"/>
              <a:t>‹#›</a:t>
            </a:fld>
            <a:endParaRPr lang="en-US"/>
          </a:p>
        </p:txBody>
      </p:sp>
    </p:spTree>
    <p:extLst>
      <p:ext uri="{BB962C8B-B14F-4D97-AF65-F5344CB8AC3E}">
        <p14:creationId xmlns:p14="http://schemas.microsoft.com/office/powerpoint/2010/main" val="3450015657"/>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p15:clr>
            <a:srgbClr val="F26B43"/>
          </p15:clr>
        </p15:guide>
        <p15:guide id="2" pos="2568">
          <p15:clr>
            <a:srgbClr val="F26B43"/>
          </p15:clr>
        </p15:guide>
        <p15:guide id="3" pos="288">
          <p15:clr>
            <a:srgbClr val="5ACBF0"/>
          </p15:clr>
        </p15:guide>
        <p15:guide id="4" pos="7392">
          <p15:clr>
            <a:srgbClr val="5ACBF0"/>
          </p15:clr>
        </p15:guide>
        <p15:guide id="5" orient="horz" pos="576">
          <p15:clr>
            <a:srgbClr val="5ACBF0"/>
          </p15:clr>
        </p15:guide>
        <p15:guide id="6" orient="horz" pos="3744">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1/27/2022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909845916"/>
      </p:ext>
    </p:extLst>
  </p:cSld>
  <p:clrMap bg1="lt1" tx1="dk1" bg2="lt2" tx2="dk2" accent1="accent1" accent2="accent2" accent3="accent3" accent4="accent4" accent5="accent5" accent6="accent6" hlink="hlink" folHlink="folHlink"/>
  <p:sldLayoutIdLst>
    <p:sldLayoutId id="2147483692" r:id="rId1"/>
    <p:sldLayoutId id="2147483693"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p15:clr>
            <a:srgbClr val="F26B43"/>
          </p15:clr>
        </p15:guide>
        <p15:guide id="2" pos="2568">
          <p15:clr>
            <a:srgbClr val="F26B43"/>
          </p15:clr>
        </p15:guide>
        <p15:guide id="3" pos="288">
          <p15:clr>
            <a:srgbClr val="5ACBF0"/>
          </p15:clr>
        </p15:guide>
        <p15:guide id="4" pos="7392">
          <p15:clr>
            <a:srgbClr val="5ACBF0"/>
          </p15:clr>
        </p15:guide>
        <p15:guide id="5" orient="horz" pos="576">
          <p15:clr>
            <a:srgbClr val="5ACBF0"/>
          </p15:clr>
        </p15:guide>
        <p15:guide id="6" orient="horz" pos="3744">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1/27/2022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1490542224"/>
      </p:ext>
    </p:extLst>
  </p:cSld>
  <p:clrMap bg1="lt1" tx1="dk1" bg2="lt2" tx2="dk2" accent1="accent1" accent2="accent2" accent3="accent3" accent4="accent4" accent5="accent5" accent6="accent6" hlink="hlink" folHlink="folHlink"/>
  <p:sldLayoutIdLst>
    <p:sldLayoutId id="2147483695" r:id="rId1"/>
    <p:sldLayoutId id="2147483696"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p15:clr>
            <a:srgbClr val="F26B43"/>
          </p15:clr>
        </p15:guide>
        <p15:guide id="2" pos="2568">
          <p15:clr>
            <a:srgbClr val="F26B43"/>
          </p15:clr>
        </p15:guide>
        <p15:guide id="3" pos="288">
          <p15:clr>
            <a:srgbClr val="5ACBF0"/>
          </p15:clr>
        </p15:guide>
        <p15:guide id="4" pos="7392">
          <p15:clr>
            <a:srgbClr val="5ACBF0"/>
          </p15:clr>
        </p15:guide>
        <p15:guide id="5" orient="horz" pos="576">
          <p15:clr>
            <a:srgbClr val="5ACBF0"/>
          </p15:clr>
        </p15:guide>
        <p15:guide id="6" orient="horz" pos="3744">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1/27/2022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638335699"/>
      </p:ext>
    </p:extLst>
  </p:cSld>
  <p:clrMap bg1="lt1" tx1="dk1" bg2="lt2" tx2="dk2" accent1="accent1" accent2="accent2" accent3="accent3" accent4="accent4" accent5="accent5" accent6="accent6" hlink="hlink" folHlink="folHlink"/>
  <p:sldLayoutIdLst>
    <p:sldLayoutId id="2147483698" r:id="rId1"/>
    <p:sldLayoutId id="2147483699"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p15:clr>
            <a:srgbClr val="F26B43"/>
          </p15:clr>
        </p15:guide>
        <p15:guide id="2" pos="2568">
          <p15:clr>
            <a:srgbClr val="F26B43"/>
          </p15:clr>
        </p15:guide>
        <p15:guide id="3" pos="288">
          <p15:clr>
            <a:srgbClr val="5ACBF0"/>
          </p15:clr>
        </p15:guide>
        <p15:guide id="4" pos="7392">
          <p15:clr>
            <a:srgbClr val="5ACBF0"/>
          </p15:clr>
        </p15:guide>
        <p15:guide id="5" orient="horz" pos="576">
          <p15:clr>
            <a:srgbClr val="5ACBF0"/>
          </p15:clr>
        </p15:guide>
        <p15:guide id="6" orient="horz" pos="3744">
          <p15:clr>
            <a:srgbClr val="5ACBF0"/>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013DA4EF-6252-4E79-BBD2-FC032EC84075}" type="datetimeFigureOut">
              <a:rPr lang="en-US" smtClean="0"/>
              <a:t>1/27/2022</a:t>
            </a:fld>
            <a:endParaRPr 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D5DF6186-7211-4471-94BC-96104690D918}" type="slidenum">
              <a:rPr lang="en-US" smtClean="0"/>
              <a:t>‹#›</a:t>
            </a:fld>
            <a:endParaRPr lang="en-US"/>
          </a:p>
        </p:txBody>
      </p:sp>
    </p:spTree>
    <p:extLst>
      <p:ext uri="{BB962C8B-B14F-4D97-AF65-F5344CB8AC3E}">
        <p14:creationId xmlns:p14="http://schemas.microsoft.com/office/powerpoint/2010/main" val="1986533476"/>
      </p:ext>
    </p:extLst>
  </p:cSld>
  <p:clrMap bg1="dk1" tx1="lt1" bg2="dk2" tx2="lt2" accent1="accent1" accent2="accent2" accent3="accent3" accent4="accent4" accent5="accent5" accent6="accent6" hlink="hlink" folHlink="folHlink"/>
  <p:sldLayoutIdLst>
    <p:sldLayoutId id="2147483803" r:id="rId1"/>
    <p:sldLayoutId id="2147483804" r:id="rId2"/>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 id="2147483813" r:id="rId11"/>
    <p:sldLayoutId id="2147483814" r:id="rId12"/>
    <p:sldLayoutId id="2147483815" r:id="rId13"/>
    <p:sldLayoutId id="2147483816" r:id="rId14"/>
    <p:sldLayoutId id="2147483817" r:id="rId15"/>
    <p:sldLayoutId id="2147483818" r:id="rId16"/>
    <p:sldLayoutId id="2147483819"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0.xml"/><Relationship Id="rId6" Type="http://schemas.openxmlformats.org/officeDocument/2006/relationships/hyperlink" Target="http://www.dualshockers.com/2014/06/01/richard-sherman-and-cam-newton-battle-it-out-for-the-madden-nfl-15-cover/" TargetMode="External"/><Relationship Id="rId5" Type="http://schemas.openxmlformats.org/officeDocument/2006/relationships/image" Target="../media/image4.jpg"/><Relationship Id="rId4" Type="http://schemas.openxmlformats.org/officeDocument/2006/relationships/hyperlink" Target="https://en.wikipedia.org/wiki/Madden_NFL_2005"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5.xml"/><Relationship Id="rId1" Type="http://schemas.openxmlformats.org/officeDocument/2006/relationships/slideLayout" Target="../slideLayouts/slideLayout20.xml"/><Relationship Id="rId6" Type="http://schemas.openxmlformats.org/officeDocument/2006/relationships/hyperlink" Target="https://pxhere.com/en/photo/1608782" TargetMode="External"/><Relationship Id="rId5" Type="http://schemas.openxmlformats.org/officeDocument/2006/relationships/image" Target="../media/image9.jpeg"/><Relationship Id="rId4" Type="http://schemas.openxmlformats.org/officeDocument/2006/relationships/hyperlink" Target="https://technofaq.org/posts/2013/05/high-end-pc-buying-guide-may-2013/"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0.xml"/><Relationship Id="rId6" Type="http://schemas.openxmlformats.org/officeDocument/2006/relationships/hyperlink" Target="https://www.xboxblast.com.br/2014/04/titanfall-game-mais-vendido-marco.html" TargetMode="External"/><Relationship Id="rId5" Type="http://schemas.openxmlformats.org/officeDocument/2006/relationships/image" Target="../media/image14.jpg"/><Relationship Id="rId4" Type="http://schemas.openxmlformats.org/officeDocument/2006/relationships/hyperlink" Target="https://freepngimg.com/png/10552-computer-pc-png-picture"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4.xml"/><Relationship Id="rId4" Type="http://schemas.openxmlformats.org/officeDocument/2006/relationships/hyperlink" Target="https://pixabay.com/en/video-games-xbox-one-pad-play-1136046/"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16.xml"/><Relationship Id="rId4" Type="http://schemas.openxmlformats.org/officeDocument/2006/relationships/hyperlink" Target="https://en.wikiversity.org/wiki/Python_Concepts"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hyperlink" Target="https://pixabay.com/en/video-games-xbox-one-pad-play-1136046/"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4.xml"/><Relationship Id="rId4" Type="http://schemas.openxmlformats.org/officeDocument/2006/relationships/hyperlink" Target="https://pixabay.com/en/video-games-xbox-one-pad-play-1136046/"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hyperlink" Target="https://pixabay.com/en/video-games-xbox-one-pad-play-1136046/"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14.xml"/><Relationship Id="rId4" Type="http://schemas.openxmlformats.org/officeDocument/2006/relationships/hyperlink" Target="https://pixabay.com/en/video-games-xbox-one-pad-play-1136046/"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31D61-5141-4250-A224-7639E91B0A03}"/>
              </a:ext>
            </a:extLst>
          </p:cNvPr>
          <p:cNvSpPr>
            <a:spLocks noGrp="1"/>
          </p:cNvSpPr>
          <p:nvPr>
            <p:ph type="ctrTitle"/>
          </p:nvPr>
        </p:nvSpPr>
        <p:spPr/>
        <p:txBody>
          <a:bodyPr/>
          <a:lstStyle/>
          <a:p>
            <a:r>
              <a:rPr lang="en-US" dirty="0"/>
              <a:t>Capstone Presentation</a:t>
            </a:r>
          </a:p>
        </p:txBody>
      </p:sp>
      <p:sp>
        <p:nvSpPr>
          <p:cNvPr id="3" name="Subtitle 2">
            <a:extLst>
              <a:ext uri="{FF2B5EF4-FFF2-40B4-BE49-F238E27FC236}">
                <a16:creationId xmlns:a16="http://schemas.microsoft.com/office/drawing/2014/main" id="{47172D05-098E-4D66-B384-665433A06A5C}"/>
              </a:ext>
            </a:extLst>
          </p:cNvPr>
          <p:cNvSpPr>
            <a:spLocks noGrp="1"/>
          </p:cNvSpPr>
          <p:nvPr>
            <p:ph type="subTitle" idx="1"/>
          </p:nvPr>
        </p:nvSpPr>
        <p:spPr/>
        <p:txBody>
          <a:bodyPr/>
          <a:lstStyle/>
          <a:p>
            <a:r>
              <a:rPr lang="en-US" dirty="0"/>
              <a:t>J. Alex Huerta</a:t>
            </a:r>
          </a:p>
          <a:p>
            <a:r>
              <a:rPr lang="en-US" dirty="0"/>
              <a:t>Thinkful Final Project, January 2022</a:t>
            </a:r>
          </a:p>
        </p:txBody>
      </p:sp>
    </p:spTree>
    <p:extLst>
      <p:ext uri="{BB962C8B-B14F-4D97-AF65-F5344CB8AC3E}">
        <p14:creationId xmlns:p14="http://schemas.microsoft.com/office/powerpoint/2010/main" val="318894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E47A7-F427-4714-BA06-361CD7C2A719}"/>
              </a:ext>
            </a:extLst>
          </p:cNvPr>
          <p:cNvSpPr>
            <a:spLocks noGrp="1"/>
          </p:cNvSpPr>
          <p:nvPr>
            <p:ph type="title"/>
          </p:nvPr>
        </p:nvSpPr>
        <p:spPr/>
        <p:txBody>
          <a:bodyPr/>
          <a:lstStyle/>
          <a:p>
            <a:r>
              <a:rPr lang="en-US" dirty="0"/>
              <a:t>Data Cleaning &amp; Initial Testing</a:t>
            </a:r>
          </a:p>
        </p:txBody>
      </p:sp>
      <p:sp>
        <p:nvSpPr>
          <p:cNvPr id="3" name="Content Placeholder 2">
            <a:extLst>
              <a:ext uri="{FF2B5EF4-FFF2-40B4-BE49-F238E27FC236}">
                <a16:creationId xmlns:a16="http://schemas.microsoft.com/office/drawing/2014/main" id="{33F8505D-7A98-4130-B037-292D5BB9B38F}"/>
              </a:ext>
            </a:extLst>
          </p:cNvPr>
          <p:cNvSpPr>
            <a:spLocks noGrp="1"/>
          </p:cNvSpPr>
          <p:nvPr>
            <p:ph idx="1"/>
          </p:nvPr>
        </p:nvSpPr>
        <p:spPr/>
        <p:txBody>
          <a:bodyPr/>
          <a:lstStyle/>
          <a:p>
            <a:r>
              <a:rPr lang="en-US" dirty="0"/>
              <a:t>Import data into python</a:t>
            </a:r>
          </a:p>
          <a:p>
            <a:r>
              <a:rPr lang="en-US" dirty="0"/>
              <a:t>Examine contents, remove unneeded columns, clean null listings, correct data types</a:t>
            </a:r>
          </a:p>
          <a:p>
            <a:r>
              <a:rPr lang="en-US" dirty="0"/>
              <a:t>Look at unique genre, platform entries to confirm spelling, etc.</a:t>
            </a:r>
          </a:p>
          <a:p>
            <a:r>
              <a:rPr lang="en-US" dirty="0"/>
              <a:t>Combine Sports and Racing genres together for our analysis</a:t>
            </a:r>
          </a:p>
          <a:p>
            <a:r>
              <a:rPr lang="en-US" dirty="0"/>
              <a:t>Add flag for PC vs console games</a:t>
            </a:r>
          </a:p>
          <a:p>
            <a:r>
              <a:rPr lang="en-US" dirty="0"/>
              <a:t>Add  randomly generated column for later sorting</a:t>
            </a:r>
          </a:p>
          <a:p>
            <a:endParaRPr lang="en-US" dirty="0"/>
          </a:p>
          <a:p>
            <a:endParaRPr lang="en-US" dirty="0"/>
          </a:p>
          <a:p>
            <a:endParaRPr lang="en-US" dirty="0"/>
          </a:p>
        </p:txBody>
      </p:sp>
    </p:spTree>
    <p:extLst>
      <p:ext uri="{BB962C8B-B14F-4D97-AF65-F5344CB8AC3E}">
        <p14:creationId xmlns:p14="http://schemas.microsoft.com/office/powerpoint/2010/main" val="324168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59CB9-9468-4543-9A2E-8D103121F5AA}"/>
              </a:ext>
            </a:extLst>
          </p:cNvPr>
          <p:cNvSpPr>
            <a:spLocks noGrp="1"/>
          </p:cNvSpPr>
          <p:nvPr>
            <p:ph type="title"/>
          </p:nvPr>
        </p:nvSpPr>
        <p:spPr>
          <a:xfrm>
            <a:off x="917228" y="609600"/>
            <a:ext cx="3932237" cy="1122947"/>
          </a:xfrm>
        </p:spPr>
        <p:txBody>
          <a:bodyPr/>
          <a:lstStyle/>
          <a:p>
            <a:r>
              <a:rPr lang="en-US" dirty="0"/>
              <a:t>Sports Analysis</a:t>
            </a:r>
          </a:p>
        </p:txBody>
      </p:sp>
      <p:pic>
        <p:nvPicPr>
          <p:cNvPr id="6" name="Content Placeholder 5">
            <a:extLst>
              <a:ext uri="{FF2B5EF4-FFF2-40B4-BE49-F238E27FC236}">
                <a16:creationId xmlns:a16="http://schemas.microsoft.com/office/drawing/2014/main" id="{C8123555-4329-4E1E-902B-034CC62B4E87}"/>
              </a:ext>
            </a:extLst>
          </p:cNvPr>
          <p:cNvPicPr>
            <a:picLocks noGrp="1" noChangeAspect="1"/>
          </p:cNvPicPr>
          <p:nvPr>
            <p:ph idx="1"/>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7209554" y="3429000"/>
            <a:ext cx="2014657" cy="2847992"/>
          </a:xfrm>
        </p:spPr>
      </p:pic>
      <p:sp>
        <p:nvSpPr>
          <p:cNvPr id="4" name="Text Placeholder 3">
            <a:extLst>
              <a:ext uri="{FF2B5EF4-FFF2-40B4-BE49-F238E27FC236}">
                <a16:creationId xmlns:a16="http://schemas.microsoft.com/office/drawing/2014/main" id="{7F7447D1-F867-4219-AB8C-F56269A9EBAC}"/>
              </a:ext>
            </a:extLst>
          </p:cNvPr>
          <p:cNvSpPr>
            <a:spLocks noGrp="1"/>
          </p:cNvSpPr>
          <p:nvPr>
            <p:ph type="body" sz="half" idx="2"/>
          </p:nvPr>
        </p:nvSpPr>
        <p:spPr>
          <a:xfrm>
            <a:off x="513347" y="2181726"/>
            <a:ext cx="4828673" cy="3609473"/>
          </a:xfrm>
        </p:spPr>
        <p:txBody>
          <a:bodyPr>
            <a:normAutofit/>
          </a:bodyPr>
          <a:lstStyle/>
          <a:p>
            <a:pPr marL="285750" indent="-285750">
              <a:buFont typeface="Arial" panose="020B0604020202020204" pitchFamily="34" charset="0"/>
              <a:buChar char="•"/>
            </a:pPr>
            <a:r>
              <a:rPr lang="en-US" sz="2000" dirty="0"/>
              <a:t>Create groups for sports/racing games released in 2005 vs 2015</a:t>
            </a:r>
          </a:p>
          <a:p>
            <a:pPr marL="285750" indent="-285750">
              <a:buFont typeface="Arial" panose="020B0604020202020204" pitchFamily="34" charset="0"/>
              <a:buChar char="•"/>
            </a:pPr>
            <a:r>
              <a:rPr lang="en-US" sz="2000" dirty="0"/>
              <a:t>Create subgroups via “random” flag for a-a testing</a:t>
            </a:r>
          </a:p>
          <a:p>
            <a:pPr marL="285750" indent="-285750">
              <a:buFont typeface="Arial" panose="020B0604020202020204" pitchFamily="34" charset="0"/>
              <a:buChar char="•"/>
            </a:pPr>
            <a:r>
              <a:rPr lang="en-US" sz="2000" dirty="0"/>
              <a:t>Evaluate sample size/sanity check</a:t>
            </a:r>
          </a:p>
        </p:txBody>
      </p:sp>
      <p:pic>
        <p:nvPicPr>
          <p:cNvPr id="9" name="Picture 8">
            <a:extLst>
              <a:ext uri="{FF2B5EF4-FFF2-40B4-BE49-F238E27FC236}">
                <a16:creationId xmlns:a16="http://schemas.microsoft.com/office/drawing/2014/main" id="{9C3A8ED8-67AF-4D35-9174-03A5E703A71C}"/>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5667666" y="448427"/>
            <a:ext cx="5011153" cy="2684546"/>
          </a:xfrm>
          <a:prstGeom prst="rect">
            <a:avLst/>
          </a:prstGeom>
        </p:spPr>
      </p:pic>
    </p:spTree>
    <p:extLst>
      <p:ext uri="{BB962C8B-B14F-4D97-AF65-F5344CB8AC3E}">
        <p14:creationId xmlns:p14="http://schemas.microsoft.com/office/powerpoint/2010/main" val="39195375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59CB9-9468-4543-9A2E-8D103121F5AA}"/>
              </a:ext>
            </a:extLst>
          </p:cNvPr>
          <p:cNvSpPr>
            <a:spLocks noGrp="1"/>
          </p:cNvSpPr>
          <p:nvPr>
            <p:ph type="title"/>
          </p:nvPr>
        </p:nvSpPr>
        <p:spPr>
          <a:xfrm>
            <a:off x="917228" y="609600"/>
            <a:ext cx="3932237" cy="1122947"/>
          </a:xfrm>
        </p:spPr>
        <p:txBody>
          <a:bodyPr/>
          <a:lstStyle/>
          <a:p>
            <a:r>
              <a:rPr lang="en-US" dirty="0"/>
              <a:t>Sports Analysis</a:t>
            </a:r>
          </a:p>
        </p:txBody>
      </p:sp>
      <p:sp>
        <p:nvSpPr>
          <p:cNvPr id="4" name="Text Placeholder 3">
            <a:extLst>
              <a:ext uri="{FF2B5EF4-FFF2-40B4-BE49-F238E27FC236}">
                <a16:creationId xmlns:a16="http://schemas.microsoft.com/office/drawing/2014/main" id="{7F7447D1-F867-4219-AB8C-F56269A9EBAC}"/>
              </a:ext>
            </a:extLst>
          </p:cNvPr>
          <p:cNvSpPr>
            <a:spLocks noGrp="1"/>
          </p:cNvSpPr>
          <p:nvPr>
            <p:ph type="body" sz="half" idx="2"/>
          </p:nvPr>
        </p:nvSpPr>
        <p:spPr>
          <a:xfrm>
            <a:off x="513347" y="2181726"/>
            <a:ext cx="4828673" cy="3609473"/>
          </a:xfrm>
        </p:spPr>
        <p:txBody>
          <a:bodyPr>
            <a:normAutofit/>
          </a:bodyPr>
          <a:lstStyle/>
          <a:p>
            <a:pPr marL="285750" indent="-285750">
              <a:buFont typeface="Arial" panose="020B0604020202020204" pitchFamily="34" charset="0"/>
              <a:buChar char="•"/>
            </a:pPr>
            <a:r>
              <a:rPr lang="en-US" sz="2000" dirty="0"/>
              <a:t>A-B testing for 2005 vs 2015:</a:t>
            </a:r>
          </a:p>
          <a:p>
            <a:pPr marL="285750" indent="-285750">
              <a:buFont typeface="Arial" panose="020B0604020202020204" pitchFamily="34" charset="0"/>
              <a:buChar char="•"/>
            </a:pPr>
            <a:r>
              <a:rPr lang="en-US" sz="2000" dirty="0"/>
              <a:t>P-value of 0.898</a:t>
            </a:r>
          </a:p>
          <a:p>
            <a:pPr marL="285750" indent="-285750">
              <a:buFont typeface="Arial" panose="020B0604020202020204" pitchFamily="34" charset="0"/>
              <a:buChar char="•"/>
            </a:pPr>
            <a:r>
              <a:rPr lang="en-US" sz="2000" dirty="0"/>
              <a:t>Note the error bars</a:t>
            </a:r>
          </a:p>
        </p:txBody>
      </p:sp>
      <p:pic>
        <p:nvPicPr>
          <p:cNvPr id="1026" name="Picture 2">
            <a:extLst>
              <a:ext uri="{FF2B5EF4-FFF2-40B4-BE49-F238E27FC236}">
                <a16:creationId xmlns:a16="http://schemas.microsoft.com/office/drawing/2014/main" id="{BFD4E8D3-4CF9-44A0-89E2-A2819386C5BA}"/>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6096000" y="553257"/>
            <a:ext cx="4828672" cy="57514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03005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EB2DD-AC33-4BCF-80D0-678AB659CD9C}"/>
              </a:ext>
            </a:extLst>
          </p:cNvPr>
          <p:cNvSpPr>
            <a:spLocks noGrp="1"/>
          </p:cNvSpPr>
          <p:nvPr>
            <p:ph type="title"/>
          </p:nvPr>
        </p:nvSpPr>
        <p:spPr>
          <a:xfrm>
            <a:off x="913795" y="609601"/>
            <a:ext cx="10353761" cy="1155032"/>
          </a:xfrm>
        </p:spPr>
        <p:txBody>
          <a:bodyPr/>
          <a:lstStyle/>
          <a:p>
            <a:r>
              <a:rPr lang="en-US" dirty="0"/>
              <a:t>Sports/Racing sales, 2005-2016</a:t>
            </a:r>
          </a:p>
        </p:txBody>
      </p:sp>
      <p:pic>
        <p:nvPicPr>
          <p:cNvPr id="2050" name="Picture 2">
            <a:extLst>
              <a:ext uri="{FF2B5EF4-FFF2-40B4-BE49-F238E27FC236}">
                <a16:creationId xmlns:a16="http://schemas.microsoft.com/office/drawing/2014/main" id="{8DBCE0BD-51EC-4392-982A-81B2FC5202DD}"/>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842017" y="1935921"/>
            <a:ext cx="8497315" cy="4610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75636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EB2DD-AC33-4BCF-80D0-678AB659CD9C}"/>
              </a:ext>
            </a:extLst>
          </p:cNvPr>
          <p:cNvSpPr>
            <a:spLocks noGrp="1"/>
          </p:cNvSpPr>
          <p:nvPr>
            <p:ph type="title"/>
          </p:nvPr>
        </p:nvSpPr>
        <p:spPr>
          <a:xfrm>
            <a:off x="913795" y="609601"/>
            <a:ext cx="10353761" cy="1155032"/>
          </a:xfrm>
        </p:spPr>
        <p:txBody>
          <a:bodyPr/>
          <a:lstStyle/>
          <a:p>
            <a:r>
              <a:rPr lang="en-US" dirty="0"/>
              <a:t>Sports/Racing sales, 2004-2016</a:t>
            </a:r>
          </a:p>
        </p:txBody>
      </p:sp>
      <p:pic>
        <p:nvPicPr>
          <p:cNvPr id="3074" name="Picture 2">
            <a:extLst>
              <a:ext uri="{FF2B5EF4-FFF2-40B4-BE49-F238E27FC236}">
                <a16:creationId xmlns:a16="http://schemas.microsoft.com/office/drawing/2014/main" id="{565F4299-25D2-4600-ABA6-C566F032A8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1360" y="1486901"/>
            <a:ext cx="10236845" cy="50422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51609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59CB9-9468-4543-9A2E-8D103121F5AA}"/>
              </a:ext>
            </a:extLst>
          </p:cNvPr>
          <p:cNvSpPr>
            <a:spLocks noGrp="1"/>
          </p:cNvSpPr>
          <p:nvPr>
            <p:ph type="title"/>
          </p:nvPr>
        </p:nvSpPr>
        <p:spPr>
          <a:xfrm>
            <a:off x="917228" y="609600"/>
            <a:ext cx="3932237" cy="1122947"/>
          </a:xfrm>
        </p:spPr>
        <p:txBody>
          <a:bodyPr/>
          <a:lstStyle/>
          <a:p>
            <a:r>
              <a:rPr lang="en-US" dirty="0"/>
              <a:t>PC Game Sales Analysis</a:t>
            </a:r>
          </a:p>
        </p:txBody>
      </p:sp>
      <p:sp>
        <p:nvSpPr>
          <p:cNvPr id="4" name="Text Placeholder 3">
            <a:extLst>
              <a:ext uri="{FF2B5EF4-FFF2-40B4-BE49-F238E27FC236}">
                <a16:creationId xmlns:a16="http://schemas.microsoft.com/office/drawing/2014/main" id="{7F7447D1-F867-4219-AB8C-F56269A9EBAC}"/>
              </a:ext>
            </a:extLst>
          </p:cNvPr>
          <p:cNvSpPr>
            <a:spLocks noGrp="1"/>
          </p:cNvSpPr>
          <p:nvPr>
            <p:ph type="body" sz="half" idx="2"/>
          </p:nvPr>
        </p:nvSpPr>
        <p:spPr>
          <a:xfrm>
            <a:off x="513347" y="2181726"/>
            <a:ext cx="4828673" cy="3609473"/>
          </a:xfrm>
        </p:spPr>
        <p:txBody>
          <a:bodyPr>
            <a:normAutofit/>
          </a:bodyPr>
          <a:lstStyle/>
          <a:p>
            <a:pPr marL="285750" indent="-285750">
              <a:buFont typeface="Arial" panose="020B0604020202020204" pitchFamily="34" charset="0"/>
              <a:buChar char="•"/>
            </a:pPr>
            <a:r>
              <a:rPr lang="en-US" sz="2000" dirty="0"/>
              <a:t>Reason for these particular years</a:t>
            </a:r>
          </a:p>
          <a:p>
            <a:pPr marL="285750" indent="-285750">
              <a:buFont typeface="Arial" panose="020B0604020202020204" pitchFamily="34" charset="0"/>
              <a:buChar char="•"/>
            </a:pPr>
            <a:r>
              <a:rPr lang="en-US" sz="2000" dirty="0"/>
              <a:t>Filter directly from original </a:t>
            </a:r>
            <a:r>
              <a:rPr lang="en-US" sz="2000" dirty="0" err="1"/>
              <a:t>dataframe</a:t>
            </a:r>
            <a:r>
              <a:rPr lang="en-US" sz="2000" dirty="0"/>
              <a:t> (as opposed to sports/racing analysis)</a:t>
            </a:r>
          </a:p>
          <a:p>
            <a:pPr marL="285750" indent="-285750">
              <a:buFont typeface="Arial" panose="020B0604020202020204" pitchFamily="34" charset="0"/>
              <a:buChar char="•"/>
            </a:pPr>
            <a:r>
              <a:rPr lang="en-US" sz="2000" dirty="0"/>
              <a:t>Filter to PC games, then group by year</a:t>
            </a:r>
          </a:p>
          <a:p>
            <a:pPr marL="285750" indent="-285750">
              <a:buFont typeface="Arial" panose="020B0604020202020204" pitchFamily="34" charset="0"/>
              <a:buChar char="•"/>
            </a:pPr>
            <a:r>
              <a:rPr lang="en-US" sz="2000" dirty="0"/>
              <a:t>Sample size check</a:t>
            </a:r>
          </a:p>
        </p:txBody>
      </p:sp>
      <p:pic>
        <p:nvPicPr>
          <p:cNvPr id="5" name="Picture 4">
            <a:extLst>
              <a:ext uri="{FF2B5EF4-FFF2-40B4-BE49-F238E27FC236}">
                <a16:creationId xmlns:a16="http://schemas.microsoft.com/office/drawing/2014/main" id="{2CF43F0F-04FA-41A4-AF27-16DF550E1927}"/>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5598" r="7435"/>
          <a:stretch/>
        </p:blipFill>
        <p:spPr>
          <a:xfrm>
            <a:off x="6096000" y="95250"/>
            <a:ext cx="4555957" cy="3333750"/>
          </a:xfrm>
          <a:prstGeom prst="rect">
            <a:avLst/>
          </a:prstGeom>
        </p:spPr>
      </p:pic>
      <p:pic>
        <p:nvPicPr>
          <p:cNvPr id="12" name="Picture 11">
            <a:extLst>
              <a:ext uri="{FF2B5EF4-FFF2-40B4-BE49-F238E27FC236}">
                <a16:creationId xmlns:a16="http://schemas.microsoft.com/office/drawing/2014/main" id="{499A456C-D9A5-49FB-944F-EA085A573B02}"/>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6096000" y="3593766"/>
            <a:ext cx="4555957" cy="3037304"/>
          </a:xfrm>
          <a:prstGeom prst="rect">
            <a:avLst/>
          </a:prstGeom>
        </p:spPr>
      </p:pic>
    </p:spTree>
    <p:extLst>
      <p:ext uri="{BB962C8B-B14F-4D97-AF65-F5344CB8AC3E}">
        <p14:creationId xmlns:p14="http://schemas.microsoft.com/office/powerpoint/2010/main" val="21013869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59CB9-9468-4543-9A2E-8D103121F5AA}"/>
              </a:ext>
            </a:extLst>
          </p:cNvPr>
          <p:cNvSpPr>
            <a:spLocks noGrp="1"/>
          </p:cNvSpPr>
          <p:nvPr>
            <p:ph type="title"/>
          </p:nvPr>
        </p:nvSpPr>
        <p:spPr>
          <a:xfrm>
            <a:off x="917228" y="609600"/>
            <a:ext cx="3932237" cy="1122947"/>
          </a:xfrm>
        </p:spPr>
        <p:txBody>
          <a:bodyPr/>
          <a:lstStyle/>
          <a:p>
            <a:r>
              <a:rPr lang="en-US" dirty="0"/>
              <a:t>PC Game Sales Analysis</a:t>
            </a:r>
          </a:p>
        </p:txBody>
      </p:sp>
      <p:sp>
        <p:nvSpPr>
          <p:cNvPr id="4" name="Text Placeholder 3">
            <a:extLst>
              <a:ext uri="{FF2B5EF4-FFF2-40B4-BE49-F238E27FC236}">
                <a16:creationId xmlns:a16="http://schemas.microsoft.com/office/drawing/2014/main" id="{7F7447D1-F867-4219-AB8C-F56269A9EBAC}"/>
              </a:ext>
            </a:extLst>
          </p:cNvPr>
          <p:cNvSpPr>
            <a:spLocks noGrp="1"/>
          </p:cNvSpPr>
          <p:nvPr>
            <p:ph type="body" sz="half" idx="2"/>
          </p:nvPr>
        </p:nvSpPr>
        <p:spPr>
          <a:xfrm>
            <a:off x="513347" y="2181726"/>
            <a:ext cx="4828673" cy="3609473"/>
          </a:xfrm>
        </p:spPr>
        <p:txBody>
          <a:bodyPr>
            <a:normAutofit/>
          </a:bodyPr>
          <a:lstStyle/>
          <a:p>
            <a:pPr marL="285750" indent="-285750">
              <a:buFont typeface="Arial" panose="020B0604020202020204" pitchFamily="34" charset="0"/>
              <a:buChar char="•"/>
            </a:pPr>
            <a:r>
              <a:rPr lang="en-US" sz="2000" dirty="0"/>
              <a:t>A-B testing for 2008 vs 2012:</a:t>
            </a:r>
          </a:p>
          <a:p>
            <a:pPr marL="285750" indent="-285750">
              <a:buFont typeface="Arial" panose="020B0604020202020204" pitchFamily="34" charset="0"/>
              <a:buChar char="•"/>
            </a:pPr>
            <a:r>
              <a:rPr lang="en-US" sz="2000" dirty="0"/>
              <a:t>P-value of 0.0277</a:t>
            </a:r>
          </a:p>
          <a:p>
            <a:pPr marL="285750" indent="-285750">
              <a:buFont typeface="Arial" panose="020B0604020202020204" pitchFamily="34" charset="0"/>
              <a:buChar char="•"/>
            </a:pPr>
            <a:r>
              <a:rPr lang="en-US" sz="2000" dirty="0"/>
              <a:t>Correlation of 2.2</a:t>
            </a:r>
          </a:p>
          <a:p>
            <a:pPr marL="285750" indent="-285750">
              <a:buFont typeface="Arial" panose="020B0604020202020204" pitchFamily="34" charset="0"/>
              <a:buChar char="•"/>
            </a:pPr>
            <a:r>
              <a:rPr lang="en-US" sz="2000" dirty="0"/>
              <a:t>Relatively weak, but p value is over the threshold of .05</a:t>
            </a:r>
          </a:p>
        </p:txBody>
      </p:sp>
      <p:pic>
        <p:nvPicPr>
          <p:cNvPr id="1026" name="Picture 2">
            <a:extLst>
              <a:ext uri="{FF2B5EF4-FFF2-40B4-BE49-F238E27FC236}">
                <a16:creationId xmlns:a16="http://schemas.microsoft.com/office/drawing/2014/main" id="{BFD4E8D3-4CF9-44A0-89E2-A2819386C5BA}"/>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p:blipFill>
        <p:spPr bwMode="auto">
          <a:xfrm>
            <a:off x="6232019" y="553257"/>
            <a:ext cx="4556634" cy="57514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63504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EB2DD-AC33-4BCF-80D0-678AB659CD9C}"/>
              </a:ext>
            </a:extLst>
          </p:cNvPr>
          <p:cNvSpPr>
            <a:spLocks noGrp="1"/>
          </p:cNvSpPr>
          <p:nvPr>
            <p:ph type="title"/>
          </p:nvPr>
        </p:nvSpPr>
        <p:spPr>
          <a:xfrm>
            <a:off x="913795" y="609601"/>
            <a:ext cx="10353761" cy="1155032"/>
          </a:xfrm>
        </p:spPr>
        <p:txBody>
          <a:bodyPr/>
          <a:lstStyle/>
          <a:p>
            <a:r>
              <a:rPr lang="en-US" dirty="0"/>
              <a:t>PC Game Sales, 2006-2016</a:t>
            </a:r>
          </a:p>
        </p:txBody>
      </p:sp>
      <p:pic>
        <p:nvPicPr>
          <p:cNvPr id="2050" name="Picture 2">
            <a:extLst>
              <a:ext uri="{FF2B5EF4-FFF2-40B4-BE49-F238E27FC236}">
                <a16:creationId xmlns:a16="http://schemas.microsoft.com/office/drawing/2014/main" id="{8DBCE0BD-51EC-4392-982A-81B2FC5202DD}"/>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p:blipFill>
        <p:spPr bwMode="auto">
          <a:xfrm>
            <a:off x="913795" y="1764633"/>
            <a:ext cx="10364410" cy="47163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22862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EB2DD-AC33-4BCF-80D0-678AB659CD9C}"/>
              </a:ext>
            </a:extLst>
          </p:cNvPr>
          <p:cNvSpPr>
            <a:spLocks noGrp="1"/>
          </p:cNvSpPr>
          <p:nvPr>
            <p:ph type="title"/>
          </p:nvPr>
        </p:nvSpPr>
        <p:spPr>
          <a:xfrm>
            <a:off x="913795" y="609601"/>
            <a:ext cx="10353761" cy="1155032"/>
          </a:xfrm>
        </p:spPr>
        <p:txBody>
          <a:bodyPr/>
          <a:lstStyle/>
          <a:p>
            <a:r>
              <a:rPr lang="en-US" dirty="0"/>
              <a:t>Sports/Racing sales, 2004-2016</a:t>
            </a:r>
          </a:p>
        </p:txBody>
      </p:sp>
      <p:pic>
        <p:nvPicPr>
          <p:cNvPr id="3074" name="Picture 2">
            <a:extLst>
              <a:ext uri="{FF2B5EF4-FFF2-40B4-BE49-F238E27FC236}">
                <a16:creationId xmlns:a16="http://schemas.microsoft.com/office/drawing/2014/main" id="{565F4299-25D2-4600-ABA6-C566F032A8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1089843" y="1486901"/>
            <a:ext cx="10139879" cy="50422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69386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59CB9-9468-4543-9A2E-8D103121F5AA}"/>
              </a:ext>
            </a:extLst>
          </p:cNvPr>
          <p:cNvSpPr>
            <a:spLocks noGrp="1"/>
          </p:cNvSpPr>
          <p:nvPr>
            <p:ph type="title"/>
          </p:nvPr>
        </p:nvSpPr>
        <p:spPr>
          <a:xfrm>
            <a:off x="917228" y="609600"/>
            <a:ext cx="3932237" cy="1122947"/>
          </a:xfrm>
        </p:spPr>
        <p:txBody>
          <a:bodyPr/>
          <a:lstStyle/>
          <a:p>
            <a:r>
              <a:rPr lang="en-US" dirty="0"/>
              <a:t>Bonus: PC vs Console games</a:t>
            </a:r>
          </a:p>
        </p:txBody>
      </p:sp>
      <p:sp>
        <p:nvSpPr>
          <p:cNvPr id="4" name="Text Placeholder 3">
            <a:extLst>
              <a:ext uri="{FF2B5EF4-FFF2-40B4-BE49-F238E27FC236}">
                <a16:creationId xmlns:a16="http://schemas.microsoft.com/office/drawing/2014/main" id="{7F7447D1-F867-4219-AB8C-F56269A9EBAC}"/>
              </a:ext>
            </a:extLst>
          </p:cNvPr>
          <p:cNvSpPr>
            <a:spLocks noGrp="1"/>
          </p:cNvSpPr>
          <p:nvPr>
            <p:ph type="body" sz="half" idx="2"/>
          </p:nvPr>
        </p:nvSpPr>
        <p:spPr>
          <a:xfrm>
            <a:off x="513347" y="2181726"/>
            <a:ext cx="4828673" cy="3609473"/>
          </a:xfrm>
        </p:spPr>
        <p:txBody>
          <a:bodyPr>
            <a:normAutofit/>
          </a:bodyPr>
          <a:lstStyle/>
          <a:p>
            <a:pPr marL="285750" indent="-285750">
              <a:buFont typeface="Arial" panose="020B0604020202020204" pitchFamily="34" charset="0"/>
              <a:buChar char="•"/>
            </a:pPr>
            <a:r>
              <a:rPr lang="en-US" sz="2000" dirty="0"/>
              <a:t>Simple setup, building off our previous analysis</a:t>
            </a:r>
          </a:p>
          <a:p>
            <a:pPr marL="285750" indent="-285750">
              <a:buFont typeface="Arial" panose="020B0604020202020204" pitchFamily="34" charset="0"/>
              <a:buChar char="•"/>
            </a:pPr>
            <a:r>
              <a:rPr lang="en-US" sz="2000" dirty="0"/>
              <a:t>Use flag for pc vs not-PC</a:t>
            </a:r>
          </a:p>
          <a:p>
            <a:pPr marL="285750" indent="-285750">
              <a:buFont typeface="Arial" panose="020B0604020202020204" pitchFamily="34" charset="0"/>
              <a:buChar char="•"/>
            </a:pPr>
            <a:r>
              <a:rPr lang="en-US" sz="2000" dirty="0"/>
              <a:t>Filter into two groups</a:t>
            </a:r>
          </a:p>
          <a:p>
            <a:pPr marL="285750" indent="-285750">
              <a:buFont typeface="Arial" panose="020B0604020202020204" pitchFamily="34" charset="0"/>
              <a:buChar char="•"/>
            </a:pPr>
            <a:r>
              <a:rPr lang="en-US" sz="2000" dirty="0"/>
              <a:t>Sample size check</a:t>
            </a:r>
          </a:p>
        </p:txBody>
      </p:sp>
      <p:pic>
        <p:nvPicPr>
          <p:cNvPr id="6" name="Picture 5">
            <a:extLst>
              <a:ext uri="{FF2B5EF4-FFF2-40B4-BE49-F238E27FC236}">
                <a16:creationId xmlns:a16="http://schemas.microsoft.com/office/drawing/2014/main" id="{00918073-C73D-4DA5-B1BB-1C142F534621}"/>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5836499" y="226930"/>
            <a:ext cx="4555957" cy="3351476"/>
          </a:xfrm>
          <a:prstGeom prst="rect">
            <a:avLst/>
          </a:prstGeom>
        </p:spPr>
      </p:pic>
      <p:pic>
        <p:nvPicPr>
          <p:cNvPr id="9" name="Picture 8">
            <a:extLst>
              <a:ext uri="{FF2B5EF4-FFF2-40B4-BE49-F238E27FC236}">
                <a16:creationId xmlns:a16="http://schemas.microsoft.com/office/drawing/2014/main" id="{0F37B504-BC2A-4D90-96E9-A642DAD091D6}"/>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6096000" y="3812005"/>
            <a:ext cx="4074695" cy="2292016"/>
          </a:xfrm>
          <a:prstGeom prst="rect">
            <a:avLst/>
          </a:prstGeom>
        </p:spPr>
      </p:pic>
    </p:spTree>
    <p:extLst>
      <p:ext uri="{BB962C8B-B14F-4D97-AF65-F5344CB8AC3E}">
        <p14:creationId xmlns:p14="http://schemas.microsoft.com/office/powerpoint/2010/main" val="40265151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E4AA0-E25C-49EC-A328-5BDD6AE7318C}"/>
              </a:ext>
            </a:extLst>
          </p:cNvPr>
          <p:cNvSpPr>
            <a:spLocks noGrp="1"/>
          </p:cNvSpPr>
          <p:nvPr>
            <p:ph type="title"/>
          </p:nvPr>
        </p:nvSpPr>
        <p:spPr/>
        <p:txBody>
          <a:bodyPr/>
          <a:lstStyle/>
          <a:p>
            <a:r>
              <a:rPr lang="en-US" dirty="0"/>
              <a:t>Project Overview</a:t>
            </a:r>
          </a:p>
        </p:txBody>
      </p:sp>
      <p:sp>
        <p:nvSpPr>
          <p:cNvPr id="3" name="Content Placeholder 2">
            <a:extLst>
              <a:ext uri="{FF2B5EF4-FFF2-40B4-BE49-F238E27FC236}">
                <a16:creationId xmlns:a16="http://schemas.microsoft.com/office/drawing/2014/main" id="{677D685A-DEDC-4DEE-B6F7-EE5BA5130C63}"/>
              </a:ext>
            </a:extLst>
          </p:cNvPr>
          <p:cNvSpPr>
            <a:spLocks noGrp="1"/>
          </p:cNvSpPr>
          <p:nvPr>
            <p:ph idx="1"/>
          </p:nvPr>
        </p:nvSpPr>
        <p:spPr>
          <a:xfrm>
            <a:off x="913795" y="2096064"/>
            <a:ext cx="5406794" cy="3695136"/>
          </a:xfrm>
        </p:spPr>
        <p:txBody>
          <a:bodyPr/>
          <a:lstStyle/>
          <a:p>
            <a:r>
              <a:rPr lang="en-US" dirty="0"/>
              <a:t>Analysis of video game sales data</a:t>
            </a:r>
          </a:p>
        </p:txBody>
      </p:sp>
      <p:pic>
        <p:nvPicPr>
          <p:cNvPr id="5" name="Picture 4">
            <a:extLst>
              <a:ext uri="{FF2B5EF4-FFF2-40B4-BE49-F238E27FC236}">
                <a16:creationId xmlns:a16="http://schemas.microsoft.com/office/drawing/2014/main" id="{43AC50A3-1486-409F-B9BE-CFD5010EBED9}"/>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6638224" y="2096063"/>
            <a:ext cx="4629332" cy="3086221"/>
          </a:xfrm>
          <a:prstGeom prst="rect">
            <a:avLst/>
          </a:prstGeom>
        </p:spPr>
      </p:pic>
    </p:spTree>
    <p:extLst>
      <p:ext uri="{BB962C8B-B14F-4D97-AF65-F5344CB8AC3E}">
        <p14:creationId xmlns:p14="http://schemas.microsoft.com/office/powerpoint/2010/main" val="1107010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59CB9-9468-4543-9A2E-8D103121F5AA}"/>
              </a:ext>
            </a:extLst>
          </p:cNvPr>
          <p:cNvSpPr>
            <a:spLocks noGrp="1"/>
          </p:cNvSpPr>
          <p:nvPr>
            <p:ph type="title"/>
          </p:nvPr>
        </p:nvSpPr>
        <p:spPr>
          <a:xfrm>
            <a:off x="917228" y="609600"/>
            <a:ext cx="3932237" cy="1122947"/>
          </a:xfrm>
        </p:spPr>
        <p:txBody>
          <a:bodyPr/>
          <a:lstStyle/>
          <a:p>
            <a:r>
              <a:rPr lang="en-US" dirty="0"/>
              <a:t>PC vs Console games</a:t>
            </a:r>
          </a:p>
        </p:txBody>
      </p:sp>
      <p:sp>
        <p:nvSpPr>
          <p:cNvPr id="4" name="Text Placeholder 3">
            <a:extLst>
              <a:ext uri="{FF2B5EF4-FFF2-40B4-BE49-F238E27FC236}">
                <a16:creationId xmlns:a16="http://schemas.microsoft.com/office/drawing/2014/main" id="{7F7447D1-F867-4219-AB8C-F56269A9EBAC}"/>
              </a:ext>
            </a:extLst>
          </p:cNvPr>
          <p:cNvSpPr>
            <a:spLocks noGrp="1"/>
          </p:cNvSpPr>
          <p:nvPr>
            <p:ph type="body" sz="half" idx="2"/>
          </p:nvPr>
        </p:nvSpPr>
        <p:spPr>
          <a:xfrm>
            <a:off x="513347" y="2181726"/>
            <a:ext cx="4828673" cy="3609473"/>
          </a:xfrm>
        </p:spPr>
        <p:txBody>
          <a:bodyPr>
            <a:normAutofit/>
          </a:bodyPr>
          <a:lstStyle/>
          <a:p>
            <a:pPr marL="285750" indent="-285750">
              <a:buFont typeface="Arial" panose="020B0604020202020204" pitchFamily="34" charset="0"/>
              <a:buChar char="•"/>
            </a:pPr>
            <a:r>
              <a:rPr lang="en-US" sz="2000" dirty="0"/>
              <a:t>A-B testing for  PC vs Console:</a:t>
            </a:r>
          </a:p>
          <a:p>
            <a:pPr marL="285750" indent="-285750">
              <a:buFont typeface="Arial" panose="020B0604020202020204" pitchFamily="34" charset="0"/>
              <a:buChar char="•"/>
            </a:pPr>
            <a:r>
              <a:rPr lang="en-US" sz="2000" dirty="0"/>
              <a:t>P-value of less than .001</a:t>
            </a:r>
          </a:p>
          <a:p>
            <a:pPr marL="285750" indent="-285750">
              <a:buFont typeface="Arial" panose="020B0604020202020204" pitchFamily="34" charset="0"/>
              <a:buChar char="•"/>
            </a:pPr>
            <a:r>
              <a:rPr lang="en-US" sz="2000" dirty="0"/>
              <a:t>Correlation of 5.46</a:t>
            </a:r>
          </a:p>
        </p:txBody>
      </p:sp>
      <p:pic>
        <p:nvPicPr>
          <p:cNvPr id="1026" name="Picture 2">
            <a:extLst>
              <a:ext uri="{FF2B5EF4-FFF2-40B4-BE49-F238E27FC236}">
                <a16:creationId xmlns:a16="http://schemas.microsoft.com/office/drawing/2014/main" id="{BFD4E8D3-4CF9-44A0-89E2-A2819386C5BA}"/>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p:blipFill>
        <p:spPr bwMode="auto">
          <a:xfrm>
            <a:off x="6232019" y="1023639"/>
            <a:ext cx="4556634" cy="48107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14726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EB2DD-AC33-4BCF-80D0-678AB659CD9C}"/>
              </a:ext>
            </a:extLst>
          </p:cNvPr>
          <p:cNvSpPr>
            <a:spLocks noGrp="1"/>
          </p:cNvSpPr>
          <p:nvPr>
            <p:ph type="title"/>
          </p:nvPr>
        </p:nvSpPr>
        <p:spPr>
          <a:xfrm>
            <a:off x="913795" y="609601"/>
            <a:ext cx="10353761" cy="1155032"/>
          </a:xfrm>
        </p:spPr>
        <p:txBody>
          <a:bodyPr/>
          <a:lstStyle/>
          <a:p>
            <a:r>
              <a:rPr lang="en-US" dirty="0"/>
              <a:t>PC vs Console games, 2005-2016</a:t>
            </a:r>
          </a:p>
        </p:txBody>
      </p:sp>
      <p:pic>
        <p:nvPicPr>
          <p:cNvPr id="2050" name="Picture 2">
            <a:extLst>
              <a:ext uri="{FF2B5EF4-FFF2-40B4-BE49-F238E27FC236}">
                <a16:creationId xmlns:a16="http://schemas.microsoft.com/office/drawing/2014/main" id="{8DBCE0BD-51EC-4392-982A-81B2FC5202DD}"/>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p:blipFill>
        <p:spPr bwMode="auto">
          <a:xfrm>
            <a:off x="913795" y="1636295"/>
            <a:ext cx="10364410" cy="47805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86070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EB2DD-AC33-4BCF-80D0-678AB659CD9C}"/>
              </a:ext>
            </a:extLst>
          </p:cNvPr>
          <p:cNvSpPr>
            <a:spLocks noGrp="1"/>
          </p:cNvSpPr>
          <p:nvPr>
            <p:ph type="title"/>
          </p:nvPr>
        </p:nvSpPr>
        <p:spPr>
          <a:xfrm>
            <a:off x="913795" y="609601"/>
            <a:ext cx="10353761" cy="1155032"/>
          </a:xfrm>
        </p:spPr>
        <p:txBody>
          <a:bodyPr/>
          <a:lstStyle/>
          <a:p>
            <a:r>
              <a:rPr lang="en-US" dirty="0"/>
              <a:t>PC vs Console games, 2004-2016</a:t>
            </a:r>
          </a:p>
        </p:txBody>
      </p:sp>
      <p:pic>
        <p:nvPicPr>
          <p:cNvPr id="3074" name="Picture 2">
            <a:extLst>
              <a:ext uri="{FF2B5EF4-FFF2-40B4-BE49-F238E27FC236}">
                <a16:creationId xmlns:a16="http://schemas.microsoft.com/office/drawing/2014/main" id="{565F4299-25D2-4600-ABA6-C566F032A8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1089843" y="1743653"/>
            <a:ext cx="10139879" cy="45287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04911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EB2DD-AC33-4BCF-80D0-678AB659CD9C}"/>
              </a:ext>
            </a:extLst>
          </p:cNvPr>
          <p:cNvSpPr>
            <a:spLocks noGrp="1"/>
          </p:cNvSpPr>
          <p:nvPr>
            <p:ph type="title"/>
          </p:nvPr>
        </p:nvSpPr>
        <p:spPr>
          <a:xfrm>
            <a:off x="913795" y="609601"/>
            <a:ext cx="10353761" cy="1155032"/>
          </a:xfrm>
        </p:spPr>
        <p:txBody>
          <a:bodyPr/>
          <a:lstStyle/>
          <a:p>
            <a:r>
              <a:rPr lang="en-US" dirty="0"/>
              <a:t>PC vs Console games, 2004-2016</a:t>
            </a:r>
          </a:p>
        </p:txBody>
      </p:sp>
      <p:pic>
        <p:nvPicPr>
          <p:cNvPr id="3074" name="Picture 2">
            <a:extLst>
              <a:ext uri="{FF2B5EF4-FFF2-40B4-BE49-F238E27FC236}">
                <a16:creationId xmlns:a16="http://schemas.microsoft.com/office/drawing/2014/main" id="{565F4299-25D2-4600-ABA6-C566F032A8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1089843" y="1764633"/>
            <a:ext cx="10139879" cy="44837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31137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B30B2-3876-42CA-B187-5A74594A4E3F}"/>
              </a:ext>
            </a:extLst>
          </p:cNvPr>
          <p:cNvSpPr>
            <a:spLocks noGrp="1"/>
          </p:cNvSpPr>
          <p:nvPr>
            <p:ph type="ctrTitle"/>
          </p:nvPr>
        </p:nvSpPr>
        <p:spPr/>
        <p:txBody>
          <a:bodyPr/>
          <a:lstStyle/>
          <a:p>
            <a:r>
              <a:rPr lang="en-US" dirty="0"/>
              <a:t>Conclusion and Recommendations</a:t>
            </a:r>
          </a:p>
        </p:txBody>
      </p:sp>
      <p:sp>
        <p:nvSpPr>
          <p:cNvPr id="3" name="Subtitle 2">
            <a:extLst>
              <a:ext uri="{FF2B5EF4-FFF2-40B4-BE49-F238E27FC236}">
                <a16:creationId xmlns:a16="http://schemas.microsoft.com/office/drawing/2014/main" id="{6A4BEBFA-E928-4A69-B906-0241EF028E4C}"/>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7005577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B30B2-3876-42CA-B187-5A74594A4E3F}"/>
              </a:ext>
            </a:extLst>
          </p:cNvPr>
          <p:cNvSpPr>
            <a:spLocks noGrp="1"/>
          </p:cNvSpPr>
          <p:nvPr>
            <p:ph type="title"/>
          </p:nvPr>
        </p:nvSpPr>
        <p:spPr/>
        <p:txBody>
          <a:bodyPr/>
          <a:lstStyle/>
          <a:p>
            <a:r>
              <a:rPr lang="en-US" dirty="0"/>
              <a:t>Conclusion and Recommendations</a:t>
            </a:r>
          </a:p>
        </p:txBody>
      </p:sp>
      <p:sp>
        <p:nvSpPr>
          <p:cNvPr id="4" name="Content Placeholder 3">
            <a:extLst>
              <a:ext uri="{FF2B5EF4-FFF2-40B4-BE49-F238E27FC236}">
                <a16:creationId xmlns:a16="http://schemas.microsoft.com/office/drawing/2014/main" id="{5667A3E9-7C2E-446D-AB90-66C9A31946A0}"/>
              </a:ext>
            </a:extLst>
          </p:cNvPr>
          <p:cNvSpPr>
            <a:spLocks noGrp="1"/>
          </p:cNvSpPr>
          <p:nvPr>
            <p:ph sz="half" idx="1"/>
          </p:nvPr>
        </p:nvSpPr>
        <p:spPr/>
        <p:txBody>
          <a:bodyPr/>
          <a:lstStyle/>
          <a:p>
            <a:r>
              <a:rPr lang="en-US" dirty="0"/>
              <a:t>Learning experience in terms of dataset analysis, cleaning, and reliability</a:t>
            </a:r>
          </a:p>
          <a:p>
            <a:r>
              <a:rPr lang="en-US" dirty="0"/>
              <a:t>Useful trends for YoY sales in terms of genre and platform</a:t>
            </a:r>
          </a:p>
          <a:p>
            <a:r>
              <a:rPr lang="en-US" dirty="0"/>
              <a:t>Growth of PC games </a:t>
            </a:r>
          </a:p>
          <a:p>
            <a:r>
              <a:rPr lang="en-US" dirty="0"/>
              <a:t>Where is the public data for digital sales?</a:t>
            </a:r>
          </a:p>
          <a:p>
            <a:endParaRPr lang="en-US" dirty="0"/>
          </a:p>
        </p:txBody>
      </p:sp>
      <p:sp>
        <p:nvSpPr>
          <p:cNvPr id="5" name="Content Placeholder 4">
            <a:extLst>
              <a:ext uri="{FF2B5EF4-FFF2-40B4-BE49-F238E27FC236}">
                <a16:creationId xmlns:a16="http://schemas.microsoft.com/office/drawing/2014/main" id="{B3E82BCA-091E-4A4F-BE17-6D14BFF41400}"/>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30176542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B30B2-3876-42CA-B187-5A74594A4E3F}"/>
              </a:ext>
            </a:extLst>
          </p:cNvPr>
          <p:cNvSpPr>
            <a:spLocks noGrp="1"/>
          </p:cNvSpPr>
          <p:nvPr>
            <p:ph type="title"/>
          </p:nvPr>
        </p:nvSpPr>
        <p:spPr/>
        <p:txBody>
          <a:bodyPr/>
          <a:lstStyle/>
          <a:p>
            <a:r>
              <a:rPr lang="en-US" dirty="0"/>
              <a:t>Methods and Notes</a:t>
            </a:r>
          </a:p>
        </p:txBody>
      </p:sp>
      <p:sp>
        <p:nvSpPr>
          <p:cNvPr id="4" name="Content Placeholder 3">
            <a:extLst>
              <a:ext uri="{FF2B5EF4-FFF2-40B4-BE49-F238E27FC236}">
                <a16:creationId xmlns:a16="http://schemas.microsoft.com/office/drawing/2014/main" id="{5667A3E9-7C2E-446D-AB90-66C9A31946A0}"/>
              </a:ext>
            </a:extLst>
          </p:cNvPr>
          <p:cNvSpPr>
            <a:spLocks noGrp="1"/>
          </p:cNvSpPr>
          <p:nvPr>
            <p:ph sz="half" idx="1"/>
          </p:nvPr>
        </p:nvSpPr>
        <p:spPr>
          <a:xfrm>
            <a:off x="913795" y="2630905"/>
            <a:ext cx="5106004" cy="3160295"/>
          </a:xfrm>
        </p:spPr>
        <p:txBody>
          <a:bodyPr/>
          <a:lstStyle/>
          <a:p>
            <a:r>
              <a:rPr lang="en-US" dirty="0" err="1"/>
              <a:t>Pyplot</a:t>
            </a:r>
            <a:r>
              <a:rPr lang="en-US" dirty="0"/>
              <a:t> for t-tests</a:t>
            </a:r>
          </a:p>
          <a:p>
            <a:r>
              <a:rPr lang="en-US" dirty="0"/>
              <a:t>Pandas for </a:t>
            </a:r>
            <a:r>
              <a:rPr lang="en-US" dirty="0" err="1"/>
              <a:t>dataframe</a:t>
            </a:r>
            <a:r>
              <a:rPr lang="en-US" dirty="0"/>
              <a:t> </a:t>
            </a:r>
            <a:r>
              <a:rPr lang="en-US" dirty="0" err="1"/>
              <a:t>andfiltering</a:t>
            </a:r>
            <a:endParaRPr lang="en-US" dirty="0"/>
          </a:p>
          <a:p>
            <a:r>
              <a:rPr lang="en-US" dirty="0"/>
              <a:t>Seaborn w/ </a:t>
            </a:r>
            <a:r>
              <a:rPr lang="en-US" dirty="0" err="1"/>
              <a:t>matlab</a:t>
            </a:r>
            <a:endParaRPr lang="en-US" dirty="0"/>
          </a:p>
          <a:p>
            <a:r>
              <a:rPr lang="en-US" dirty="0" err="1"/>
              <a:t>Colab</a:t>
            </a:r>
            <a:r>
              <a:rPr lang="en-US" dirty="0"/>
              <a:t> Notebook – ready to format as discrete program for issuing reports</a:t>
            </a:r>
          </a:p>
        </p:txBody>
      </p:sp>
      <p:pic>
        <p:nvPicPr>
          <p:cNvPr id="15" name="Content Placeholder 14">
            <a:extLst>
              <a:ext uri="{FF2B5EF4-FFF2-40B4-BE49-F238E27FC236}">
                <a16:creationId xmlns:a16="http://schemas.microsoft.com/office/drawing/2014/main" id="{F79F964D-F2BC-4EC5-B431-EA957E0224D1}"/>
              </a:ext>
            </a:extLst>
          </p:cNvPr>
          <p:cNvPicPr>
            <a:picLocks noGrp="1" noChangeAspect="1"/>
          </p:cNvPicPr>
          <p:nvPr>
            <p:ph sz="half" idx="2"/>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6869113" y="2087563"/>
            <a:ext cx="3703637" cy="3703637"/>
          </a:xfrm>
        </p:spPr>
      </p:pic>
    </p:spTree>
    <p:extLst>
      <p:ext uri="{BB962C8B-B14F-4D97-AF65-F5344CB8AC3E}">
        <p14:creationId xmlns:p14="http://schemas.microsoft.com/office/powerpoint/2010/main" val="26318369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B30B2-3876-42CA-B187-5A74594A4E3F}"/>
              </a:ext>
            </a:extLst>
          </p:cNvPr>
          <p:cNvSpPr>
            <a:spLocks noGrp="1"/>
          </p:cNvSpPr>
          <p:nvPr>
            <p:ph type="title"/>
          </p:nvPr>
        </p:nvSpPr>
        <p:spPr/>
        <p:txBody>
          <a:bodyPr/>
          <a:lstStyle/>
          <a:p>
            <a:r>
              <a:rPr lang="en-US" dirty="0"/>
              <a:t>Thank you!</a:t>
            </a:r>
          </a:p>
        </p:txBody>
      </p:sp>
      <p:pic>
        <p:nvPicPr>
          <p:cNvPr id="5" name="Content Placeholder 4">
            <a:extLst>
              <a:ext uri="{FF2B5EF4-FFF2-40B4-BE49-F238E27FC236}">
                <a16:creationId xmlns:a16="http://schemas.microsoft.com/office/drawing/2014/main" id="{AC3C1917-D0F4-4BFE-98A3-96E14DF5F91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rot="5400000">
            <a:off x="4243388" y="2557462"/>
            <a:ext cx="3695700" cy="2771775"/>
          </a:xfrm>
        </p:spPr>
      </p:pic>
    </p:spTree>
    <p:extLst>
      <p:ext uri="{BB962C8B-B14F-4D97-AF65-F5344CB8AC3E}">
        <p14:creationId xmlns:p14="http://schemas.microsoft.com/office/powerpoint/2010/main" val="34315555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E4AA0-E25C-49EC-A328-5BDD6AE7318C}"/>
              </a:ext>
            </a:extLst>
          </p:cNvPr>
          <p:cNvSpPr>
            <a:spLocks noGrp="1"/>
          </p:cNvSpPr>
          <p:nvPr>
            <p:ph type="title"/>
          </p:nvPr>
        </p:nvSpPr>
        <p:spPr/>
        <p:txBody>
          <a:bodyPr/>
          <a:lstStyle/>
          <a:p>
            <a:r>
              <a:rPr lang="en-US" dirty="0"/>
              <a:t>Project Overview</a:t>
            </a:r>
          </a:p>
        </p:txBody>
      </p:sp>
      <p:sp>
        <p:nvSpPr>
          <p:cNvPr id="3" name="Content Placeholder 2">
            <a:extLst>
              <a:ext uri="{FF2B5EF4-FFF2-40B4-BE49-F238E27FC236}">
                <a16:creationId xmlns:a16="http://schemas.microsoft.com/office/drawing/2014/main" id="{677D685A-DEDC-4DEE-B6F7-EE5BA5130C63}"/>
              </a:ext>
            </a:extLst>
          </p:cNvPr>
          <p:cNvSpPr>
            <a:spLocks noGrp="1"/>
          </p:cNvSpPr>
          <p:nvPr>
            <p:ph idx="1"/>
          </p:nvPr>
        </p:nvSpPr>
        <p:spPr>
          <a:xfrm>
            <a:off x="913795" y="2096064"/>
            <a:ext cx="5406794" cy="3695136"/>
          </a:xfrm>
        </p:spPr>
        <p:txBody>
          <a:bodyPr/>
          <a:lstStyle/>
          <a:p>
            <a:r>
              <a:rPr lang="en-US" dirty="0"/>
              <a:t>Analysis of video game sales data</a:t>
            </a:r>
          </a:p>
          <a:p>
            <a:r>
              <a:rPr lang="en-US" dirty="0"/>
              <a:t>Source: vgchartz.com</a:t>
            </a:r>
          </a:p>
        </p:txBody>
      </p:sp>
      <p:pic>
        <p:nvPicPr>
          <p:cNvPr id="5" name="Picture 4">
            <a:extLst>
              <a:ext uri="{FF2B5EF4-FFF2-40B4-BE49-F238E27FC236}">
                <a16:creationId xmlns:a16="http://schemas.microsoft.com/office/drawing/2014/main" id="{43AC50A3-1486-409F-B9BE-CFD5010EBED9}"/>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6638224" y="2096063"/>
            <a:ext cx="4629332" cy="3086221"/>
          </a:xfrm>
          <a:prstGeom prst="rect">
            <a:avLst/>
          </a:prstGeom>
        </p:spPr>
      </p:pic>
    </p:spTree>
    <p:extLst>
      <p:ext uri="{BB962C8B-B14F-4D97-AF65-F5344CB8AC3E}">
        <p14:creationId xmlns:p14="http://schemas.microsoft.com/office/powerpoint/2010/main" val="36108567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E4AA0-E25C-49EC-A328-5BDD6AE7318C}"/>
              </a:ext>
            </a:extLst>
          </p:cNvPr>
          <p:cNvSpPr>
            <a:spLocks noGrp="1"/>
          </p:cNvSpPr>
          <p:nvPr>
            <p:ph type="title"/>
          </p:nvPr>
        </p:nvSpPr>
        <p:spPr/>
        <p:txBody>
          <a:bodyPr/>
          <a:lstStyle/>
          <a:p>
            <a:r>
              <a:rPr lang="en-US" dirty="0"/>
              <a:t>Project Overview</a:t>
            </a:r>
          </a:p>
        </p:txBody>
      </p:sp>
      <p:sp>
        <p:nvSpPr>
          <p:cNvPr id="3" name="Content Placeholder 2">
            <a:extLst>
              <a:ext uri="{FF2B5EF4-FFF2-40B4-BE49-F238E27FC236}">
                <a16:creationId xmlns:a16="http://schemas.microsoft.com/office/drawing/2014/main" id="{677D685A-DEDC-4DEE-B6F7-EE5BA5130C63}"/>
              </a:ext>
            </a:extLst>
          </p:cNvPr>
          <p:cNvSpPr>
            <a:spLocks noGrp="1"/>
          </p:cNvSpPr>
          <p:nvPr>
            <p:ph idx="1"/>
          </p:nvPr>
        </p:nvSpPr>
        <p:spPr>
          <a:xfrm>
            <a:off x="913795" y="2096064"/>
            <a:ext cx="5406794" cy="3695136"/>
          </a:xfrm>
        </p:spPr>
        <p:txBody>
          <a:bodyPr/>
          <a:lstStyle/>
          <a:p>
            <a:r>
              <a:rPr lang="en-US" dirty="0"/>
              <a:t>Analysis of video game sales data</a:t>
            </a:r>
          </a:p>
          <a:p>
            <a:r>
              <a:rPr lang="en-US" dirty="0"/>
              <a:t>Source: vgchartz.com</a:t>
            </a:r>
          </a:p>
          <a:p>
            <a:r>
              <a:rPr lang="en-US" dirty="0"/>
              <a:t>Python scraping script via Kaggle/</a:t>
            </a:r>
            <a:r>
              <a:rPr lang="en-US" dirty="0" err="1"/>
              <a:t>github</a:t>
            </a:r>
            <a:endParaRPr lang="en-US" dirty="0"/>
          </a:p>
        </p:txBody>
      </p:sp>
      <p:pic>
        <p:nvPicPr>
          <p:cNvPr id="5" name="Picture 4">
            <a:extLst>
              <a:ext uri="{FF2B5EF4-FFF2-40B4-BE49-F238E27FC236}">
                <a16:creationId xmlns:a16="http://schemas.microsoft.com/office/drawing/2014/main" id="{43AC50A3-1486-409F-B9BE-CFD5010EBED9}"/>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6638224" y="2096063"/>
            <a:ext cx="4629332" cy="3086221"/>
          </a:xfrm>
          <a:prstGeom prst="rect">
            <a:avLst/>
          </a:prstGeom>
        </p:spPr>
      </p:pic>
    </p:spTree>
    <p:extLst>
      <p:ext uri="{BB962C8B-B14F-4D97-AF65-F5344CB8AC3E}">
        <p14:creationId xmlns:p14="http://schemas.microsoft.com/office/powerpoint/2010/main" val="20945427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E4AA0-E25C-49EC-A328-5BDD6AE7318C}"/>
              </a:ext>
            </a:extLst>
          </p:cNvPr>
          <p:cNvSpPr>
            <a:spLocks noGrp="1"/>
          </p:cNvSpPr>
          <p:nvPr>
            <p:ph type="title"/>
          </p:nvPr>
        </p:nvSpPr>
        <p:spPr/>
        <p:txBody>
          <a:bodyPr/>
          <a:lstStyle/>
          <a:p>
            <a:r>
              <a:rPr lang="en-US" dirty="0"/>
              <a:t>Project Overview</a:t>
            </a:r>
          </a:p>
        </p:txBody>
      </p:sp>
      <p:sp>
        <p:nvSpPr>
          <p:cNvPr id="3" name="Content Placeholder 2">
            <a:extLst>
              <a:ext uri="{FF2B5EF4-FFF2-40B4-BE49-F238E27FC236}">
                <a16:creationId xmlns:a16="http://schemas.microsoft.com/office/drawing/2014/main" id="{677D685A-DEDC-4DEE-B6F7-EE5BA5130C63}"/>
              </a:ext>
            </a:extLst>
          </p:cNvPr>
          <p:cNvSpPr>
            <a:spLocks noGrp="1"/>
          </p:cNvSpPr>
          <p:nvPr>
            <p:ph idx="1"/>
          </p:nvPr>
        </p:nvSpPr>
        <p:spPr>
          <a:xfrm>
            <a:off x="913795" y="2096064"/>
            <a:ext cx="5406794" cy="3695136"/>
          </a:xfrm>
        </p:spPr>
        <p:txBody>
          <a:bodyPr/>
          <a:lstStyle/>
          <a:p>
            <a:r>
              <a:rPr lang="en-US" dirty="0"/>
              <a:t>Analysis of video game sales data</a:t>
            </a:r>
          </a:p>
          <a:p>
            <a:r>
              <a:rPr lang="en-US" dirty="0"/>
              <a:t>Source: vgchartz.com</a:t>
            </a:r>
          </a:p>
          <a:p>
            <a:r>
              <a:rPr lang="en-US" dirty="0"/>
              <a:t>Python scraping script via Kaggle/</a:t>
            </a:r>
            <a:r>
              <a:rPr lang="en-US" dirty="0" err="1"/>
              <a:t>github</a:t>
            </a:r>
            <a:endParaRPr lang="en-US" dirty="0"/>
          </a:p>
          <a:p>
            <a:r>
              <a:rPr lang="en-US" dirty="0"/>
              <a:t>Forked/Altered based on needs</a:t>
            </a:r>
          </a:p>
        </p:txBody>
      </p:sp>
      <p:pic>
        <p:nvPicPr>
          <p:cNvPr id="5" name="Picture 4">
            <a:extLst>
              <a:ext uri="{FF2B5EF4-FFF2-40B4-BE49-F238E27FC236}">
                <a16:creationId xmlns:a16="http://schemas.microsoft.com/office/drawing/2014/main" id="{43AC50A3-1486-409F-B9BE-CFD5010EBED9}"/>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6638224" y="2096063"/>
            <a:ext cx="4629332" cy="3086221"/>
          </a:xfrm>
          <a:prstGeom prst="rect">
            <a:avLst/>
          </a:prstGeom>
        </p:spPr>
      </p:pic>
    </p:spTree>
    <p:extLst>
      <p:ext uri="{BB962C8B-B14F-4D97-AF65-F5344CB8AC3E}">
        <p14:creationId xmlns:p14="http://schemas.microsoft.com/office/powerpoint/2010/main" val="1377403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E4AA0-E25C-49EC-A328-5BDD6AE7318C}"/>
              </a:ext>
            </a:extLst>
          </p:cNvPr>
          <p:cNvSpPr>
            <a:spLocks noGrp="1"/>
          </p:cNvSpPr>
          <p:nvPr>
            <p:ph type="title"/>
          </p:nvPr>
        </p:nvSpPr>
        <p:spPr/>
        <p:txBody>
          <a:bodyPr/>
          <a:lstStyle/>
          <a:p>
            <a:r>
              <a:rPr lang="en-US" dirty="0"/>
              <a:t>Project Overview</a:t>
            </a:r>
          </a:p>
        </p:txBody>
      </p:sp>
      <p:sp>
        <p:nvSpPr>
          <p:cNvPr id="3" name="Content Placeholder 2">
            <a:extLst>
              <a:ext uri="{FF2B5EF4-FFF2-40B4-BE49-F238E27FC236}">
                <a16:creationId xmlns:a16="http://schemas.microsoft.com/office/drawing/2014/main" id="{677D685A-DEDC-4DEE-B6F7-EE5BA5130C63}"/>
              </a:ext>
            </a:extLst>
          </p:cNvPr>
          <p:cNvSpPr>
            <a:spLocks noGrp="1"/>
          </p:cNvSpPr>
          <p:nvPr>
            <p:ph idx="1"/>
          </p:nvPr>
        </p:nvSpPr>
        <p:spPr>
          <a:xfrm>
            <a:off x="913795" y="2096064"/>
            <a:ext cx="5406794" cy="3695136"/>
          </a:xfrm>
        </p:spPr>
        <p:txBody>
          <a:bodyPr/>
          <a:lstStyle/>
          <a:p>
            <a:r>
              <a:rPr lang="en-US" dirty="0"/>
              <a:t>Analysis of video game sales data</a:t>
            </a:r>
          </a:p>
          <a:p>
            <a:r>
              <a:rPr lang="en-US" dirty="0"/>
              <a:t>Source: vgchartz.com</a:t>
            </a:r>
          </a:p>
          <a:p>
            <a:r>
              <a:rPr lang="en-US" dirty="0"/>
              <a:t>Python scraping script via Kaggle/</a:t>
            </a:r>
            <a:r>
              <a:rPr lang="en-US" dirty="0" err="1"/>
              <a:t>github</a:t>
            </a:r>
            <a:endParaRPr lang="en-US" dirty="0"/>
          </a:p>
          <a:p>
            <a:r>
              <a:rPr lang="en-US" dirty="0"/>
              <a:t>Forked/Altered based on needs</a:t>
            </a:r>
          </a:p>
          <a:p>
            <a:r>
              <a:rPr lang="en-US" dirty="0" err="1"/>
              <a:t>VGChartz</a:t>
            </a:r>
            <a:r>
              <a:rPr lang="en-US" dirty="0"/>
              <a:t> analysis is limited</a:t>
            </a:r>
          </a:p>
        </p:txBody>
      </p:sp>
      <p:pic>
        <p:nvPicPr>
          <p:cNvPr id="5" name="Picture 4">
            <a:extLst>
              <a:ext uri="{FF2B5EF4-FFF2-40B4-BE49-F238E27FC236}">
                <a16:creationId xmlns:a16="http://schemas.microsoft.com/office/drawing/2014/main" id="{43AC50A3-1486-409F-B9BE-CFD5010EBED9}"/>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6638224" y="2096063"/>
            <a:ext cx="4629332" cy="3086221"/>
          </a:xfrm>
          <a:prstGeom prst="rect">
            <a:avLst/>
          </a:prstGeom>
        </p:spPr>
      </p:pic>
    </p:spTree>
    <p:extLst>
      <p:ext uri="{BB962C8B-B14F-4D97-AF65-F5344CB8AC3E}">
        <p14:creationId xmlns:p14="http://schemas.microsoft.com/office/powerpoint/2010/main" val="23276091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13B7A-0F08-4B39-9E2C-288A41E4069D}"/>
              </a:ext>
            </a:extLst>
          </p:cNvPr>
          <p:cNvSpPr>
            <a:spLocks noGrp="1"/>
          </p:cNvSpPr>
          <p:nvPr>
            <p:ph type="title"/>
          </p:nvPr>
        </p:nvSpPr>
        <p:spPr/>
        <p:txBody>
          <a:bodyPr/>
          <a:lstStyle/>
          <a:p>
            <a:r>
              <a:rPr lang="en-US" dirty="0"/>
              <a:t>Hypotheses</a:t>
            </a:r>
          </a:p>
        </p:txBody>
      </p:sp>
      <p:sp>
        <p:nvSpPr>
          <p:cNvPr id="3" name="Content Placeholder 2">
            <a:extLst>
              <a:ext uri="{FF2B5EF4-FFF2-40B4-BE49-F238E27FC236}">
                <a16:creationId xmlns:a16="http://schemas.microsoft.com/office/drawing/2014/main" id="{19B8E84D-5D7F-4CD2-A95F-A6EB5722ADE5}"/>
              </a:ext>
            </a:extLst>
          </p:cNvPr>
          <p:cNvSpPr>
            <a:spLocks noGrp="1"/>
          </p:cNvSpPr>
          <p:nvPr>
            <p:ph idx="1"/>
          </p:nvPr>
        </p:nvSpPr>
        <p:spPr/>
        <p:txBody>
          <a:bodyPr/>
          <a:lstStyle/>
          <a:p>
            <a:r>
              <a:rPr lang="en-US" dirty="0"/>
              <a:t>Hypothesis One: </a:t>
            </a:r>
          </a:p>
          <a:p>
            <a:pPr lvl="1"/>
            <a:r>
              <a:rPr lang="en-US" dirty="0"/>
              <a:t>H</a:t>
            </a:r>
            <a:r>
              <a:rPr lang="en-US" baseline="-25000" dirty="0"/>
              <a:t>a</a:t>
            </a:r>
            <a:r>
              <a:rPr lang="en-US" dirty="0">
                <a:effectLst/>
              </a:rPr>
              <a:t>: </a:t>
            </a:r>
            <a:r>
              <a:rPr lang="en-US" b="0" i="0" dirty="0">
                <a:effectLst/>
              </a:rPr>
              <a:t>There is a statistically significant increase in the sales of Sports games in 2015 vs 2005. </a:t>
            </a:r>
          </a:p>
          <a:p>
            <a:pPr lvl="1"/>
            <a:r>
              <a:rPr lang="en-US" dirty="0"/>
              <a:t>H</a:t>
            </a:r>
            <a:r>
              <a:rPr lang="en-US" baseline="-25000" dirty="0"/>
              <a:t>0</a:t>
            </a:r>
            <a:r>
              <a:rPr lang="en-US" dirty="0">
                <a:effectLst/>
              </a:rPr>
              <a:t>: </a:t>
            </a:r>
            <a:r>
              <a:rPr lang="en-US" b="0" i="0" dirty="0">
                <a:effectLst/>
              </a:rPr>
              <a:t>There is no significant difference in sports games sales between 2015 and 2005</a:t>
            </a:r>
          </a:p>
          <a:p>
            <a:pPr lvl="1"/>
            <a:endParaRPr lang="en-US" dirty="0"/>
          </a:p>
        </p:txBody>
      </p:sp>
    </p:spTree>
    <p:extLst>
      <p:ext uri="{BB962C8B-B14F-4D97-AF65-F5344CB8AC3E}">
        <p14:creationId xmlns:p14="http://schemas.microsoft.com/office/powerpoint/2010/main" val="34618257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13B7A-0F08-4B39-9E2C-288A41E4069D}"/>
              </a:ext>
            </a:extLst>
          </p:cNvPr>
          <p:cNvSpPr>
            <a:spLocks noGrp="1"/>
          </p:cNvSpPr>
          <p:nvPr>
            <p:ph type="title"/>
          </p:nvPr>
        </p:nvSpPr>
        <p:spPr/>
        <p:txBody>
          <a:bodyPr/>
          <a:lstStyle/>
          <a:p>
            <a:r>
              <a:rPr lang="en-US" dirty="0"/>
              <a:t>Hypotheses</a:t>
            </a:r>
          </a:p>
        </p:txBody>
      </p:sp>
      <p:sp>
        <p:nvSpPr>
          <p:cNvPr id="3" name="Content Placeholder 2">
            <a:extLst>
              <a:ext uri="{FF2B5EF4-FFF2-40B4-BE49-F238E27FC236}">
                <a16:creationId xmlns:a16="http://schemas.microsoft.com/office/drawing/2014/main" id="{19B8E84D-5D7F-4CD2-A95F-A6EB5722ADE5}"/>
              </a:ext>
            </a:extLst>
          </p:cNvPr>
          <p:cNvSpPr>
            <a:spLocks noGrp="1"/>
          </p:cNvSpPr>
          <p:nvPr>
            <p:ph idx="1"/>
          </p:nvPr>
        </p:nvSpPr>
        <p:spPr/>
        <p:txBody>
          <a:bodyPr>
            <a:normAutofit/>
          </a:bodyPr>
          <a:lstStyle/>
          <a:p>
            <a:r>
              <a:rPr lang="en-US" dirty="0">
                <a:solidFill>
                  <a:schemeClr val="tx1">
                    <a:lumMod val="75000"/>
                  </a:schemeClr>
                </a:solidFill>
                <a:effectLst>
                  <a:outerShdw blurRad="38100" dist="38100" dir="2700000" algn="tl">
                    <a:srgbClr val="000000">
                      <a:alpha val="43137"/>
                    </a:srgbClr>
                  </a:outerShdw>
                </a:effectLst>
              </a:rPr>
              <a:t>Hypothesis One: </a:t>
            </a:r>
          </a:p>
          <a:p>
            <a:pPr lvl="1"/>
            <a:r>
              <a:rPr lang="en-US" dirty="0">
                <a:solidFill>
                  <a:schemeClr val="tx1">
                    <a:lumMod val="75000"/>
                  </a:schemeClr>
                </a:solidFill>
                <a:effectLst>
                  <a:outerShdw blurRad="38100" dist="38100" dir="2700000" algn="tl">
                    <a:srgbClr val="000000">
                      <a:alpha val="43137"/>
                    </a:srgbClr>
                  </a:outerShdw>
                </a:effectLst>
              </a:rPr>
              <a:t>H</a:t>
            </a:r>
            <a:r>
              <a:rPr lang="en-US" baseline="-25000" dirty="0">
                <a:solidFill>
                  <a:schemeClr val="tx1">
                    <a:lumMod val="75000"/>
                  </a:schemeClr>
                </a:solidFill>
                <a:effectLst>
                  <a:outerShdw blurRad="38100" dist="38100" dir="2700000" algn="tl">
                    <a:srgbClr val="000000">
                      <a:alpha val="43137"/>
                    </a:srgbClr>
                  </a:outerShdw>
                </a:effectLst>
              </a:rPr>
              <a:t>a</a:t>
            </a:r>
            <a:r>
              <a:rPr lang="en-US" dirty="0">
                <a:solidFill>
                  <a:schemeClr val="tx1">
                    <a:lumMod val="75000"/>
                  </a:schemeClr>
                </a:solidFill>
                <a:effectLst>
                  <a:outerShdw blurRad="38100" dist="38100" dir="2700000" algn="tl">
                    <a:srgbClr val="000000">
                      <a:alpha val="43137"/>
                    </a:srgbClr>
                  </a:outerShdw>
                </a:effectLst>
              </a:rPr>
              <a:t>: </a:t>
            </a:r>
            <a:r>
              <a:rPr lang="en-US" b="0" i="0" dirty="0">
                <a:solidFill>
                  <a:schemeClr val="tx1">
                    <a:lumMod val="75000"/>
                  </a:schemeClr>
                </a:solidFill>
                <a:effectLst>
                  <a:outerShdw blurRad="38100" dist="38100" dir="2700000" algn="tl">
                    <a:srgbClr val="000000">
                      <a:alpha val="43137"/>
                    </a:srgbClr>
                  </a:outerShdw>
                </a:effectLst>
              </a:rPr>
              <a:t>There is a statistically significant increase in the sales of Sports games in 2015 vs 2005. </a:t>
            </a:r>
          </a:p>
          <a:p>
            <a:pPr lvl="1"/>
            <a:r>
              <a:rPr lang="en-US" dirty="0">
                <a:solidFill>
                  <a:schemeClr val="tx1">
                    <a:lumMod val="75000"/>
                  </a:schemeClr>
                </a:solidFill>
                <a:effectLst>
                  <a:outerShdw blurRad="38100" dist="38100" dir="2700000" algn="tl">
                    <a:srgbClr val="000000">
                      <a:alpha val="43137"/>
                    </a:srgbClr>
                  </a:outerShdw>
                </a:effectLst>
              </a:rPr>
              <a:t>H</a:t>
            </a:r>
            <a:r>
              <a:rPr lang="en-US" baseline="-25000" dirty="0">
                <a:solidFill>
                  <a:schemeClr val="tx1">
                    <a:lumMod val="75000"/>
                  </a:schemeClr>
                </a:solidFill>
                <a:effectLst>
                  <a:outerShdw blurRad="38100" dist="38100" dir="2700000" algn="tl">
                    <a:srgbClr val="000000">
                      <a:alpha val="43137"/>
                    </a:srgbClr>
                  </a:outerShdw>
                </a:effectLst>
              </a:rPr>
              <a:t>0</a:t>
            </a:r>
            <a:r>
              <a:rPr lang="en-US" dirty="0">
                <a:solidFill>
                  <a:schemeClr val="tx1">
                    <a:lumMod val="75000"/>
                  </a:schemeClr>
                </a:solidFill>
                <a:effectLst>
                  <a:outerShdw blurRad="38100" dist="38100" dir="2700000" algn="tl">
                    <a:srgbClr val="000000">
                      <a:alpha val="43137"/>
                    </a:srgbClr>
                  </a:outerShdw>
                </a:effectLst>
              </a:rPr>
              <a:t>: </a:t>
            </a:r>
            <a:r>
              <a:rPr lang="en-US" b="0" i="0" dirty="0">
                <a:solidFill>
                  <a:schemeClr val="tx1">
                    <a:lumMod val="75000"/>
                  </a:schemeClr>
                </a:solidFill>
                <a:effectLst>
                  <a:outerShdw blurRad="38100" dist="38100" dir="2700000" algn="tl">
                    <a:srgbClr val="000000">
                      <a:alpha val="43137"/>
                    </a:srgbClr>
                  </a:outerShdw>
                </a:effectLst>
              </a:rPr>
              <a:t>There is no significant difference in sports games sales between 2015 and 2005</a:t>
            </a:r>
          </a:p>
          <a:p>
            <a:r>
              <a:rPr lang="en-US" dirty="0">
                <a:effectLst>
                  <a:outerShdw blurRad="38100" dist="38100" dir="2700000" algn="tl">
                    <a:srgbClr val="000000">
                      <a:alpha val="43137"/>
                    </a:srgbClr>
                  </a:outerShdw>
                </a:effectLst>
              </a:rPr>
              <a:t>Hypothesis Two: </a:t>
            </a:r>
          </a:p>
          <a:p>
            <a:pPr lvl="1"/>
            <a:r>
              <a:rPr lang="en-US" dirty="0">
                <a:effectLst>
                  <a:outerShdw blurRad="38100" dist="38100" dir="2700000" algn="tl">
                    <a:srgbClr val="000000">
                      <a:alpha val="43137"/>
                    </a:srgbClr>
                  </a:outerShdw>
                </a:effectLst>
              </a:rPr>
              <a:t>H</a:t>
            </a:r>
            <a:r>
              <a:rPr lang="en-US" baseline="-25000" dirty="0">
                <a:effectLst>
                  <a:outerShdw blurRad="38100" dist="38100" dir="2700000" algn="tl">
                    <a:srgbClr val="000000">
                      <a:alpha val="43137"/>
                    </a:srgbClr>
                  </a:outerShdw>
                </a:effectLst>
              </a:rPr>
              <a:t>a</a:t>
            </a:r>
            <a:r>
              <a:rPr lang="en-US" dirty="0">
                <a:effectLst>
                  <a:outerShdw blurRad="38100" dist="38100" dir="2700000" algn="tl">
                    <a:srgbClr val="000000">
                      <a:alpha val="43137"/>
                    </a:srgbClr>
                  </a:outerShdw>
                </a:effectLst>
              </a:rPr>
              <a:t>: </a:t>
            </a:r>
            <a:r>
              <a:rPr lang="en-US" b="0" i="0" dirty="0">
                <a:effectLst>
                  <a:outerShdw blurRad="38100" dist="38100" dir="2700000" algn="tl">
                    <a:srgbClr val="000000">
                      <a:alpha val="43137"/>
                    </a:srgbClr>
                  </a:outerShdw>
                </a:effectLst>
              </a:rPr>
              <a:t>There is a statistically significant increase in PC game sales between 2008 and 2012</a:t>
            </a:r>
          </a:p>
          <a:p>
            <a:pPr lvl="1"/>
            <a:r>
              <a:rPr lang="en-US" dirty="0">
                <a:effectLst>
                  <a:outerShdw blurRad="38100" dist="38100" dir="2700000" algn="tl">
                    <a:srgbClr val="000000">
                      <a:alpha val="43137"/>
                    </a:srgbClr>
                  </a:outerShdw>
                </a:effectLst>
              </a:rPr>
              <a:t>H</a:t>
            </a:r>
            <a:r>
              <a:rPr lang="en-US" baseline="-25000" dirty="0">
                <a:effectLst>
                  <a:outerShdw blurRad="38100" dist="38100" dir="2700000" algn="tl">
                    <a:srgbClr val="000000">
                      <a:alpha val="43137"/>
                    </a:srgbClr>
                  </a:outerShdw>
                </a:effectLst>
              </a:rPr>
              <a:t>0</a:t>
            </a:r>
            <a:r>
              <a:rPr lang="en-US" dirty="0">
                <a:effectLst>
                  <a:outerShdw blurRad="38100" dist="38100" dir="2700000" algn="tl">
                    <a:srgbClr val="000000">
                      <a:alpha val="43137"/>
                    </a:srgbClr>
                  </a:outerShdw>
                </a:effectLst>
              </a:rPr>
              <a:t>: </a:t>
            </a:r>
            <a:r>
              <a:rPr lang="en-US" b="0" i="0" dirty="0">
                <a:effectLst>
                  <a:outerShdw blurRad="38100" dist="38100" dir="2700000" algn="tl">
                    <a:srgbClr val="000000">
                      <a:alpha val="43137"/>
                    </a:srgbClr>
                  </a:outerShdw>
                </a:effectLst>
              </a:rPr>
              <a:t>There is no significant difference in PC game sales between 2008 and 2012</a:t>
            </a:r>
          </a:p>
          <a:p>
            <a:pPr lvl="1"/>
            <a:endParaRPr lang="en-US" dirty="0">
              <a:effectLst>
                <a:outerShdw blurRad="38100" dist="38100" dir="2700000" algn="tl">
                  <a:srgbClr val="000000">
                    <a:alpha val="43137"/>
                  </a:srgbClr>
                </a:outerShdw>
              </a:effectLst>
            </a:endParaRPr>
          </a:p>
          <a:p>
            <a:pPr lvl="1"/>
            <a:endParaRPr lang="en-US" dirty="0">
              <a:effectLst>
                <a:outerShdw blurRad="38100" dist="38100" dir="2700000" algn="tl">
                  <a:srgbClr val="000000">
                    <a:alpha val="43137"/>
                  </a:srgbClr>
                </a:outerShdw>
              </a:effectLst>
            </a:endParaRPr>
          </a:p>
          <a:p>
            <a:pPr lvl="1"/>
            <a:endParaRPr lang="en-US"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370076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13B7A-0F08-4B39-9E2C-288A41E4069D}"/>
              </a:ext>
            </a:extLst>
          </p:cNvPr>
          <p:cNvSpPr>
            <a:spLocks noGrp="1"/>
          </p:cNvSpPr>
          <p:nvPr>
            <p:ph type="title"/>
          </p:nvPr>
        </p:nvSpPr>
        <p:spPr/>
        <p:txBody>
          <a:bodyPr/>
          <a:lstStyle/>
          <a:p>
            <a:r>
              <a:rPr lang="en-US" dirty="0"/>
              <a:t>Hypotheses</a:t>
            </a:r>
          </a:p>
        </p:txBody>
      </p:sp>
      <p:sp>
        <p:nvSpPr>
          <p:cNvPr id="3" name="Content Placeholder 2">
            <a:extLst>
              <a:ext uri="{FF2B5EF4-FFF2-40B4-BE49-F238E27FC236}">
                <a16:creationId xmlns:a16="http://schemas.microsoft.com/office/drawing/2014/main" id="{19B8E84D-5D7F-4CD2-A95F-A6EB5722ADE5}"/>
              </a:ext>
            </a:extLst>
          </p:cNvPr>
          <p:cNvSpPr>
            <a:spLocks noGrp="1"/>
          </p:cNvSpPr>
          <p:nvPr>
            <p:ph idx="1"/>
          </p:nvPr>
        </p:nvSpPr>
        <p:spPr/>
        <p:txBody>
          <a:bodyPr>
            <a:normAutofit/>
          </a:bodyPr>
          <a:lstStyle/>
          <a:p>
            <a:r>
              <a:rPr lang="en-US" dirty="0">
                <a:solidFill>
                  <a:schemeClr val="tx1">
                    <a:lumMod val="75000"/>
                  </a:schemeClr>
                </a:solidFill>
                <a:effectLst>
                  <a:outerShdw blurRad="38100" dist="38100" dir="2700000" algn="tl">
                    <a:srgbClr val="000000">
                      <a:alpha val="43137"/>
                    </a:srgbClr>
                  </a:outerShdw>
                </a:effectLst>
              </a:rPr>
              <a:t>Hypothesis One: </a:t>
            </a:r>
          </a:p>
          <a:p>
            <a:pPr lvl="1"/>
            <a:r>
              <a:rPr lang="en-US" dirty="0">
                <a:solidFill>
                  <a:schemeClr val="tx1">
                    <a:lumMod val="75000"/>
                  </a:schemeClr>
                </a:solidFill>
                <a:effectLst>
                  <a:outerShdw blurRad="38100" dist="38100" dir="2700000" algn="tl">
                    <a:srgbClr val="000000">
                      <a:alpha val="43137"/>
                    </a:srgbClr>
                  </a:outerShdw>
                </a:effectLst>
              </a:rPr>
              <a:t>H</a:t>
            </a:r>
            <a:r>
              <a:rPr lang="en-US" baseline="-25000" dirty="0">
                <a:solidFill>
                  <a:schemeClr val="tx1">
                    <a:lumMod val="75000"/>
                  </a:schemeClr>
                </a:solidFill>
                <a:effectLst>
                  <a:outerShdw blurRad="38100" dist="38100" dir="2700000" algn="tl">
                    <a:srgbClr val="000000">
                      <a:alpha val="43137"/>
                    </a:srgbClr>
                  </a:outerShdw>
                </a:effectLst>
              </a:rPr>
              <a:t>a</a:t>
            </a:r>
            <a:r>
              <a:rPr lang="en-US" dirty="0">
                <a:solidFill>
                  <a:schemeClr val="tx1">
                    <a:lumMod val="75000"/>
                  </a:schemeClr>
                </a:solidFill>
                <a:effectLst>
                  <a:outerShdw blurRad="38100" dist="38100" dir="2700000" algn="tl">
                    <a:srgbClr val="000000">
                      <a:alpha val="43137"/>
                    </a:srgbClr>
                  </a:outerShdw>
                </a:effectLst>
              </a:rPr>
              <a:t>: </a:t>
            </a:r>
            <a:r>
              <a:rPr lang="en-US" b="0" i="0" dirty="0">
                <a:solidFill>
                  <a:schemeClr val="tx1">
                    <a:lumMod val="75000"/>
                  </a:schemeClr>
                </a:solidFill>
                <a:effectLst>
                  <a:outerShdw blurRad="38100" dist="38100" dir="2700000" algn="tl">
                    <a:srgbClr val="000000">
                      <a:alpha val="43137"/>
                    </a:srgbClr>
                  </a:outerShdw>
                </a:effectLst>
              </a:rPr>
              <a:t>There is a statistically significant increase in the sales of Sports games in 2015 vs 2005. </a:t>
            </a:r>
          </a:p>
          <a:p>
            <a:pPr lvl="1"/>
            <a:r>
              <a:rPr lang="en-US" dirty="0">
                <a:solidFill>
                  <a:schemeClr val="tx1">
                    <a:lumMod val="75000"/>
                  </a:schemeClr>
                </a:solidFill>
                <a:effectLst>
                  <a:outerShdw blurRad="38100" dist="38100" dir="2700000" algn="tl">
                    <a:srgbClr val="000000">
                      <a:alpha val="43137"/>
                    </a:srgbClr>
                  </a:outerShdw>
                </a:effectLst>
              </a:rPr>
              <a:t>H</a:t>
            </a:r>
            <a:r>
              <a:rPr lang="en-US" baseline="-25000" dirty="0">
                <a:solidFill>
                  <a:schemeClr val="tx1">
                    <a:lumMod val="75000"/>
                  </a:schemeClr>
                </a:solidFill>
                <a:effectLst>
                  <a:outerShdw blurRad="38100" dist="38100" dir="2700000" algn="tl">
                    <a:srgbClr val="000000">
                      <a:alpha val="43137"/>
                    </a:srgbClr>
                  </a:outerShdw>
                </a:effectLst>
              </a:rPr>
              <a:t>0</a:t>
            </a:r>
            <a:r>
              <a:rPr lang="en-US" dirty="0">
                <a:solidFill>
                  <a:schemeClr val="tx1">
                    <a:lumMod val="75000"/>
                  </a:schemeClr>
                </a:solidFill>
                <a:effectLst>
                  <a:outerShdw blurRad="38100" dist="38100" dir="2700000" algn="tl">
                    <a:srgbClr val="000000">
                      <a:alpha val="43137"/>
                    </a:srgbClr>
                  </a:outerShdw>
                </a:effectLst>
              </a:rPr>
              <a:t>: </a:t>
            </a:r>
            <a:r>
              <a:rPr lang="en-US" b="0" i="0" dirty="0">
                <a:solidFill>
                  <a:schemeClr val="tx1">
                    <a:lumMod val="75000"/>
                  </a:schemeClr>
                </a:solidFill>
                <a:effectLst>
                  <a:outerShdw blurRad="38100" dist="38100" dir="2700000" algn="tl">
                    <a:srgbClr val="000000">
                      <a:alpha val="43137"/>
                    </a:srgbClr>
                  </a:outerShdw>
                </a:effectLst>
              </a:rPr>
              <a:t>There is no significant difference in sports games sales between 2015 and 2005</a:t>
            </a:r>
          </a:p>
          <a:p>
            <a:r>
              <a:rPr lang="en-US" dirty="0">
                <a:solidFill>
                  <a:schemeClr val="tx1">
                    <a:lumMod val="75000"/>
                  </a:schemeClr>
                </a:solidFill>
                <a:effectLst>
                  <a:outerShdw blurRad="38100" dist="38100" dir="2700000" algn="tl">
                    <a:srgbClr val="000000">
                      <a:alpha val="43137"/>
                    </a:srgbClr>
                  </a:outerShdw>
                </a:effectLst>
              </a:rPr>
              <a:t>Hypothesis Two: </a:t>
            </a:r>
          </a:p>
          <a:p>
            <a:pPr lvl="1"/>
            <a:r>
              <a:rPr lang="en-US" dirty="0">
                <a:solidFill>
                  <a:schemeClr val="tx1">
                    <a:lumMod val="75000"/>
                  </a:schemeClr>
                </a:solidFill>
                <a:effectLst>
                  <a:outerShdw blurRad="38100" dist="38100" dir="2700000" algn="tl">
                    <a:srgbClr val="000000">
                      <a:alpha val="43137"/>
                    </a:srgbClr>
                  </a:outerShdw>
                </a:effectLst>
              </a:rPr>
              <a:t>H</a:t>
            </a:r>
            <a:r>
              <a:rPr lang="en-US" baseline="-25000" dirty="0">
                <a:solidFill>
                  <a:schemeClr val="tx1">
                    <a:lumMod val="75000"/>
                  </a:schemeClr>
                </a:solidFill>
                <a:effectLst>
                  <a:outerShdw blurRad="38100" dist="38100" dir="2700000" algn="tl">
                    <a:srgbClr val="000000">
                      <a:alpha val="43137"/>
                    </a:srgbClr>
                  </a:outerShdw>
                </a:effectLst>
              </a:rPr>
              <a:t>a</a:t>
            </a:r>
            <a:r>
              <a:rPr lang="en-US" dirty="0">
                <a:solidFill>
                  <a:schemeClr val="tx1">
                    <a:lumMod val="75000"/>
                  </a:schemeClr>
                </a:solidFill>
                <a:effectLst>
                  <a:outerShdw blurRad="38100" dist="38100" dir="2700000" algn="tl">
                    <a:srgbClr val="000000">
                      <a:alpha val="43137"/>
                    </a:srgbClr>
                  </a:outerShdw>
                </a:effectLst>
              </a:rPr>
              <a:t>: </a:t>
            </a:r>
            <a:r>
              <a:rPr lang="en-US" b="0" i="0" dirty="0">
                <a:solidFill>
                  <a:schemeClr val="tx1">
                    <a:lumMod val="75000"/>
                  </a:schemeClr>
                </a:solidFill>
                <a:effectLst>
                  <a:outerShdw blurRad="38100" dist="38100" dir="2700000" algn="tl">
                    <a:srgbClr val="000000">
                      <a:alpha val="43137"/>
                    </a:srgbClr>
                  </a:outerShdw>
                </a:effectLst>
              </a:rPr>
              <a:t>There is a statistically significant increase in PC game sales between 2008 and 2012</a:t>
            </a:r>
          </a:p>
          <a:p>
            <a:pPr lvl="1"/>
            <a:r>
              <a:rPr lang="en-US" dirty="0">
                <a:solidFill>
                  <a:schemeClr val="tx1">
                    <a:lumMod val="75000"/>
                  </a:schemeClr>
                </a:solidFill>
                <a:effectLst>
                  <a:outerShdw blurRad="38100" dist="38100" dir="2700000" algn="tl">
                    <a:srgbClr val="000000">
                      <a:alpha val="43137"/>
                    </a:srgbClr>
                  </a:outerShdw>
                </a:effectLst>
              </a:rPr>
              <a:t>H</a:t>
            </a:r>
            <a:r>
              <a:rPr lang="en-US" baseline="-25000" dirty="0">
                <a:solidFill>
                  <a:schemeClr val="tx1">
                    <a:lumMod val="75000"/>
                  </a:schemeClr>
                </a:solidFill>
                <a:effectLst>
                  <a:outerShdw blurRad="38100" dist="38100" dir="2700000" algn="tl">
                    <a:srgbClr val="000000">
                      <a:alpha val="43137"/>
                    </a:srgbClr>
                  </a:outerShdw>
                </a:effectLst>
              </a:rPr>
              <a:t>0</a:t>
            </a:r>
            <a:r>
              <a:rPr lang="en-US" dirty="0">
                <a:solidFill>
                  <a:schemeClr val="tx1">
                    <a:lumMod val="75000"/>
                  </a:schemeClr>
                </a:solidFill>
                <a:effectLst>
                  <a:outerShdw blurRad="38100" dist="38100" dir="2700000" algn="tl">
                    <a:srgbClr val="000000">
                      <a:alpha val="43137"/>
                    </a:srgbClr>
                  </a:outerShdw>
                </a:effectLst>
              </a:rPr>
              <a:t>: </a:t>
            </a:r>
            <a:r>
              <a:rPr lang="en-US" b="0" i="0" dirty="0">
                <a:solidFill>
                  <a:schemeClr val="tx1">
                    <a:lumMod val="75000"/>
                  </a:schemeClr>
                </a:solidFill>
                <a:effectLst>
                  <a:outerShdw blurRad="38100" dist="38100" dir="2700000" algn="tl">
                    <a:srgbClr val="000000">
                      <a:alpha val="43137"/>
                    </a:srgbClr>
                  </a:outerShdw>
                </a:effectLst>
              </a:rPr>
              <a:t>There is no significant difference in PC game sales between 2008 and 2012</a:t>
            </a:r>
          </a:p>
          <a:p>
            <a:r>
              <a:rPr lang="en-US" dirty="0">
                <a:effectLst>
                  <a:outerShdw blurRad="38100" dist="38100" dir="2700000" algn="tl">
                    <a:srgbClr val="000000">
                      <a:alpha val="43137"/>
                    </a:srgbClr>
                  </a:outerShdw>
                </a:effectLst>
              </a:rPr>
              <a:t>Bonus:</a:t>
            </a:r>
          </a:p>
          <a:p>
            <a:pPr lvl="1"/>
            <a:r>
              <a:rPr lang="en-US" dirty="0">
                <a:effectLst>
                  <a:outerShdw blurRad="38100" dist="38100" dir="2700000" algn="tl">
                    <a:srgbClr val="000000">
                      <a:alpha val="43137"/>
                    </a:srgbClr>
                  </a:outerShdw>
                </a:effectLst>
              </a:rPr>
              <a:t>What statistically significant correlations can be found between PC and console sales?</a:t>
            </a:r>
            <a:endParaRPr lang="en-US" b="0" i="0" dirty="0">
              <a:effectLst>
                <a:outerShdw blurRad="38100" dist="38100" dir="2700000" algn="tl">
                  <a:srgbClr val="000000">
                    <a:alpha val="43137"/>
                  </a:srgbClr>
                </a:outerShdw>
              </a:effectLst>
            </a:endParaRPr>
          </a:p>
          <a:p>
            <a:pPr lvl="1"/>
            <a:endParaRPr lang="en-US" dirty="0">
              <a:effectLst>
                <a:outerShdw blurRad="38100" dist="38100" dir="2700000" algn="tl">
                  <a:srgbClr val="000000">
                    <a:alpha val="43137"/>
                  </a:srgbClr>
                </a:outerShdw>
              </a:effectLst>
            </a:endParaRPr>
          </a:p>
          <a:p>
            <a:pPr lvl="1"/>
            <a:endParaRPr lang="en-US" dirty="0">
              <a:effectLst>
                <a:outerShdw blurRad="38100" dist="38100" dir="2700000" algn="tl">
                  <a:srgbClr val="000000">
                    <a:alpha val="43137"/>
                  </a:srgbClr>
                </a:outerShdw>
              </a:effectLst>
            </a:endParaRPr>
          </a:p>
          <a:p>
            <a:pPr lvl="1"/>
            <a:endParaRPr lang="en-US"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340948965"/>
      </p:ext>
    </p:extLst>
  </p:cSld>
  <p:clrMapOvr>
    <a:masterClrMapping/>
  </p:clrMapOvr>
</p:sld>
</file>

<file path=ppt/theme/_rels/theme5.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lancing Act">
  <a:themeElements>
    <a:clrScheme name="Balancing Act">
      <a:dk1>
        <a:sysClr val="windowText" lastClr="000000"/>
      </a:dk1>
      <a:lt1>
        <a:sysClr val="window" lastClr="FFFFFF"/>
      </a:lt1>
      <a:dk2>
        <a:srgbClr val="8A4C5D"/>
      </a:dk2>
      <a:lt2>
        <a:srgbClr val="9E838E"/>
      </a:lt2>
      <a:accent1>
        <a:srgbClr val="C6ADB0"/>
      </a:accent1>
      <a:accent2>
        <a:srgbClr val="E3C0BF"/>
      </a:accent2>
      <a:accent3>
        <a:srgbClr val="D4937F"/>
      </a:accent3>
      <a:accent4>
        <a:srgbClr val="CCB87E"/>
      </a:accent4>
      <a:accent5>
        <a:srgbClr val="6667AB"/>
      </a:accent5>
      <a:accent6>
        <a:srgbClr val="86A094"/>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98AF5320-421A-4856-A75D-6587C36D5470}"/>
    </a:ext>
  </a:extLst>
</a:theme>
</file>

<file path=ppt/theme/theme2.xml><?xml version="1.0" encoding="utf-8"?>
<a:theme xmlns:a="http://schemas.openxmlformats.org/drawingml/2006/main" name="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6E2187FA-78B5-42F2-9074-40D4C2C1399B}"/>
    </a:ext>
  </a:extLst>
</a:theme>
</file>

<file path=ppt/theme/theme3.xml><?xml version="1.0" encoding="utf-8"?>
<a:theme xmlns:a="http://schemas.openxmlformats.org/drawingml/2006/main" name="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CED26E1E-587B-4123-A4F9-DB49A037FBB9}"/>
    </a:ext>
  </a:extLst>
</a:theme>
</file>

<file path=ppt/theme/theme4.xml><?xml version="1.0" encoding="utf-8"?>
<a:theme xmlns:a="http://schemas.openxmlformats.org/drawingml/2006/main" name="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573AD6BE-256C-44EB-886C-5713CB0A8D47}"/>
    </a:ext>
  </a:extLst>
</a:theme>
</file>

<file path=ppt/theme/theme5.xml><?xml version="1.0" encoding="utf-8"?>
<a:theme xmlns:a="http://schemas.openxmlformats.org/drawingml/2006/main" name="Damask">
  <a:themeElements>
    <a:clrScheme name="Damask">
      <a:dk1>
        <a:sysClr val="windowText" lastClr="000000"/>
      </a:dk1>
      <a:lt1>
        <a:sysClr val="window" lastClr="FFFFFF"/>
      </a:lt1>
      <a:dk2>
        <a:srgbClr val="78346F"/>
      </a:dk2>
      <a:lt2>
        <a:srgbClr val="D9A8D2"/>
      </a:lt2>
      <a:accent1>
        <a:srgbClr val="CE57AB"/>
      </a:accent1>
      <a:accent2>
        <a:srgbClr val="8E8EFD"/>
      </a:accent2>
      <a:accent3>
        <a:srgbClr val="7CBCE0"/>
      </a:accent3>
      <a:accent4>
        <a:srgbClr val="70BF9F"/>
      </a:accent4>
      <a:accent5>
        <a:srgbClr val="A5B960"/>
      </a:accent5>
      <a:accent6>
        <a:srgbClr val="D47A57"/>
      </a:accent6>
      <a:hlink>
        <a:srgbClr val="D164DE"/>
      </a:hlink>
      <a:folHlink>
        <a:srgbClr val="BE87C4"/>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D4FE1632-F131-47D3-A814-99E9CD025E20}"/>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tf78479028_win32</Template>
  <TotalTime>66</TotalTime>
  <Words>3575</Words>
  <Application>Microsoft Office PowerPoint</Application>
  <PresentationFormat>Widescreen</PresentationFormat>
  <Paragraphs>198</Paragraphs>
  <Slides>27</Slides>
  <Notes>27</Notes>
  <HiddenSlides>0</HiddenSlides>
  <MMClips>0</MMClips>
  <ScaleCrop>false</ScaleCrop>
  <HeadingPairs>
    <vt:vector size="6" baseType="variant">
      <vt:variant>
        <vt:lpstr>Fonts Used</vt:lpstr>
      </vt:variant>
      <vt:variant>
        <vt:i4>8</vt:i4>
      </vt:variant>
      <vt:variant>
        <vt:lpstr>Theme</vt:lpstr>
      </vt:variant>
      <vt:variant>
        <vt:i4>5</vt:i4>
      </vt:variant>
      <vt:variant>
        <vt:lpstr>Slide Titles</vt:lpstr>
      </vt:variant>
      <vt:variant>
        <vt:i4>27</vt:i4>
      </vt:variant>
    </vt:vector>
  </HeadingPairs>
  <TitlesOfParts>
    <vt:vector size="40" baseType="lpstr">
      <vt:lpstr>Arial</vt:lpstr>
      <vt:lpstr>Bookman Old Style</vt:lpstr>
      <vt:lpstr>Calibri</vt:lpstr>
      <vt:lpstr>Roboto</vt:lpstr>
      <vt:lpstr>Rockwell</vt:lpstr>
      <vt:lpstr>Segoe UI</vt:lpstr>
      <vt:lpstr>Segoe UI Light</vt:lpstr>
      <vt:lpstr>Times New Roman</vt:lpstr>
      <vt:lpstr>Balancing Act</vt:lpstr>
      <vt:lpstr>Wellspring</vt:lpstr>
      <vt:lpstr>Star of the show</vt:lpstr>
      <vt:lpstr>Amusements</vt:lpstr>
      <vt:lpstr>Damask</vt:lpstr>
      <vt:lpstr>Capstone Presentation</vt:lpstr>
      <vt:lpstr>Project Overview</vt:lpstr>
      <vt:lpstr>Project Overview</vt:lpstr>
      <vt:lpstr>Project Overview</vt:lpstr>
      <vt:lpstr>Project Overview</vt:lpstr>
      <vt:lpstr>Project Overview</vt:lpstr>
      <vt:lpstr>Hypotheses</vt:lpstr>
      <vt:lpstr>Hypotheses</vt:lpstr>
      <vt:lpstr>Hypotheses</vt:lpstr>
      <vt:lpstr>Data Cleaning &amp; Initial Testing</vt:lpstr>
      <vt:lpstr>Sports Analysis</vt:lpstr>
      <vt:lpstr>Sports Analysis</vt:lpstr>
      <vt:lpstr>Sports/Racing sales, 2005-2016</vt:lpstr>
      <vt:lpstr>Sports/Racing sales, 2004-2016</vt:lpstr>
      <vt:lpstr>PC Game Sales Analysis</vt:lpstr>
      <vt:lpstr>PC Game Sales Analysis</vt:lpstr>
      <vt:lpstr>PC Game Sales, 2006-2016</vt:lpstr>
      <vt:lpstr>Sports/Racing sales, 2004-2016</vt:lpstr>
      <vt:lpstr>Bonus: PC vs Console games</vt:lpstr>
      <vt:lpstr>PC vs Console games</vt:lpstr>
      <vt:lpstr>PC vs Console games, 2005-2016</vt:lpstr>
      <vt:lpstr>PC vs Console games, 2004-2016</vt:lpstr>
      <vt:lpstr>PC vs Console games, 2004-2016</vt:lpstr>
      <vt:lpstr>Conclusion and Recommendations</vt:lpstr>
      <vt:lpstr>Conclusion and Recommendations</vt:lpstr>
      <vt:lpstr>Methods and Notes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Presentation</dc:title>
  <dc:creator>J. Alex Huerta</dc:creator>
  <cp:lastModifiedBy>J. Alex Huerta</cp:lastModifiedBy>
  <cp:revision>5</cp:revision>
  <dcterms:created xsi:type="dcterms:W3CDTF">2022-01-25T18:05:53Z</dcterms:created>
  <dcterms:modified xsi:type="dcterms:W3CDTF">2022-01-27T17:52:07Z</dcterms:modified>
</cp:coreProperties>
</file>

<file path=docProps/thumbnail.jpeg>
</file>